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0" r:id="rId3"/>
  </p:sldMasterIdLst>
  <p:notesMasterIdLst>
    <p:notesMasterId r:id="rId5"/>
  </p:notesMasterIdLst>
  <p:handoutMasterIdLst>
    <p:handoutMasterId r:id="rId39"/>
  </p:handoutMasterIdLst>
  <p:sldIdLst>
    <p:sldId id="330" r:id="rId4"/>
    <p:sldId id="408" r:id="rId6"/>
    <p:sldId id="414" r:id="rId7"/>
    <p:sldId id="415" r:id="rId8"/>
    <p:sldId id="416" r:id="rId9"/>
    <p:sldId id="417" r:id="rId10"/>
    <p:sldId id="418" r:id="rId11"/>
    <p:sldId id="419" r:id="rId12"/>
    <p:sldId id="420" r:id="rId13"/>
    <p:sldId id="421" r:id="rId14"/>
    <p:sldId id="424" r:id="rId15"/>
    <p:sldId id="427" r:id="rId16"/>
    <p:sldId id="428" r:id="rId17"/>
    <p:sldId id="429" r:id="rId18"/>
    <p:sldId id="430" r:id="rId19"/>
    <p:sldId id="431" r:id="rId20"/>
    <p:sldId id="433" r:id="rId21"/>
    <p:sldId id="434" r:id="rId22"/>
    <p:sldId id="435" r:id="rId23"/>
    <p:sldId id="436" r:id="rId24"/>
    <p:sldId id="437" r:id="rId25"/>
    <p:sldId id="438" r:id="rId26"/>
    <p:sldId id="439" r:id="rId27"/>
    <p:sldId id="440" r:id="rId28"/>
    <p:sldId id="441" r:id="rId29"/>
    <p:sldId id="442" r:id="rId30"/>
    <p:sldId id="443" r:id="rId31"/>
    <p:sldId id="444" r:id="rId32"/>
    <p:sldId id="445" r:id="rId33"/>
    <p:sldId id="446" r:id="rId34"/>
    <p:sldId id="447" r:id="rId35"/>
    <p:sldId id="450" r:id="rId36"/>
    <p:sldId id="451" r:id="rId37"/>
    <p:sldId id="452" r:id="rId38"/>
  </p:sldIdLst>
  <p:sldSz cx="9144000" cy="6858000" type="screen4x3"/>
  <p:notesSz cx="6858000" cy="9144000"/>
  <p:embeddedFontLst>
    <p:embeddedFont>
      <p:font typeface="Verdana" panose="020B0604030504040204" pitchFamily="34" charset="0"/>
      <p:regular r:id="rId44"/>
      <p:bold r:id="rId45"/>
      <p:italic r:id="rId46"/>
      <p:boldItalic r:id="rId47"/>
    </p:embeddedFont>
    <p:embeddedFont>
      <p:font typeface="Verdana" panose="020B0604030504040204"/>
      <p:regular r:id="rId48"/>
      <p:bold r:id="rId49"/>
      <p:italic r:id="rId50"/>
      <p:boldItalic r:id="rId51"/>
    </p:embeddedFont>
    <p:embeddedFont>
      <p:font typeface="Calibri" panose="020F0502020204030204" pitchFamily="34" charset="0"/>
      <p:regular r:id="rId52"/>
      <p:bold r:id="rId53"/>
      <p:italic r:id="rId54"/>
      <p:boldItalic r:id="rId5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4042" userDrawn="1">
          <p15:clr>
            <a:srgbClr val="A4A3A4"/>
          </p15:clr>
        </p15:guide>
        <p15:guide id="2" pos="295" userDrawn="1">
          <p15:clr>
            <a:srgbClr val="A4A3A4"/>
          </p15:clr>
        </p15:guide>
        <p15:guide id="3" orient="horz" pos="4178" userDrawn="1">
          <p15:clr>
            <a:srgbClr val="A4A3A4"/>
          </p15:clr>
        </p15:guide>
        <p15:guide id="4" orient="horz" pos="119" userDrawn="1">
          <p15:clr>
            <a:srgbClr val="A4A3A4"/>
          </p15:clr>
        </p15:guide>
        <p15:guide id="5" orient="horz" pos="709" userDrawn="1">
          <p15:clr>
            <a:srgbClr val="A4A3A4"/>
          </p15:clr>
        </p15:guide>
        <p15:guide id="6" orient="horz" pos="1071" userDrawn="1">
          <p15:clr>
            <a:srgbClr val="A4A3A4"/>
          </p15:clr>
        </p15:guide>
        <p15:guide id="7" pos="635"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 id="6" name="AnnMarie Short" initials="AS" lastIdx="35"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63" autoAdjust="0"/>
    <p:restoredTop sz="82139" autoAdjust="0"/>
  </p:normalViewPr>
  <p:slideViewPr>
    <p:cSldViewPr snapToGrid="0" snapToObjects="1" showGuides="1">
      <p:cViewPr varScale="1">
        <p:scale>
          <a:sx n="74" d="100"/>
          <a:sy n="74" d="100"/>
        </p:scale>
        <p:origin x="1920" y="66"/>
      </p:cViewPr>
      <p:guideLst>
        <p:guide orient="horz" pos="4042"/>
        <p:guide pos="295"/>
        <p:guide orient="horz" pos="4178"/>
        <p:guide orient="horz" pos="119"/>
        <p:guide orient="horz" pos="709"/>
        <p:guide orient="horz" pos="1071"/>
        <p:guide pos="635"/>
      </p:guideLst>
    </p:cSldViewPr>
  </p:slideViewPr>
  <p:outlineViewPr>
    <p:cViewPr>
      <p:scale>
        <a:sx n="33" d="100"/>
        <a:sy n="33" d="100"/>
      </p:scale>
      <p:origin x="0" y="-32874"/>
    </p:cViewPr>
  </p:outlineViewPr>
  <p:notesTextViewPr>
    <p:cViewPr>
      <p:scale>
        <a:sx n="100" d="100"/>
        <a:sy n="100" d="100"/>
      </p:scale>
      <p:origin x="0" y="0"/>
    </p:cViewPr>
  </p:notesTextViewPr>
  <p:sorterViewPr>
    <p:cViewPr>
      <p:scale>
        <a:sx n="100" d="100"/>
        <a:sy n="100" d="100"/>
      </p:scale>
      <p:origin x="0" y="-3346"/>
    </p:cViewPr>
  </p:sorterViewPr>
  <p:notesViewPr>
    <p:cSldViewPr snapToGrid="0" snapToObjects="1">
      <p:cViewPr varScale="1">
        <p:scale>
          <a:sx n="68" d="100"/>
          <a:sy n="68" d="100"/>
        </p:scale>
        <p:origin x="3060" y="72"/>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5" Type="http://schemas.openxmlformats.org/officeDocument/2006/relationships/font" Target="fonts/font12.fntdata"/><Relationship Id="rId54" Type="http://schemas.openxmlformats.org/officeDocument/2006/relationships/font" Target="fonts/font11.fntdata"/><Relationship Id="rId53" Type="http://schemas.openxmlformats.org/officeDocument/2006/relationships/font" Target="fonts/font10.fntdata"/><Relationship Id="rId52" Type="http://schemas.openxmlformats.org/officeDocument/2006/relationships/font" Target="fonts/font9.fntdata"/><Relationship Id="rId51" Type="http://schemas.openxmlformats.org/officeDocument/2006/relationships/font" Target="fonts/font8.fntdata"/><Relationship Id="rId50" Type="http://schemas.openxmlformats.org/officeDocument/2006/relationships/font" Target="fonts/font7.fntdata"/><Relationship Id="rId5" Type="http://schemas.openxmlformats.org/officeDocument/2006/relationships/notesMaster" Target="notesMasters/notesMaster1.xml"/><Relationship Id="rId49" Type="http://schemas.openxmlformats.org/officeDocument/2006/relationships/font" Target="fonts/font6.fntdata"/><Relationship Id="rId48" Type="http://schemas.openxmlformats.org/officeDocument/2006/relationships/font" Target="fonts/font5.fntdata"/><Relationship Id="rId47" Type="http://schemas.openxmlformats.org/officeDocument/2006/relationships/font" Target="fonts/font4.fntdata"/><Relationship Id="rId46" Type="http://schemas.openxmlformats.org/officeDocument/2006/relationships/font" Target="fonts/font3.fntdata"/><Relationship Id="rId45" Type="http://schemas.openxmlformats.org/officeDocument/2006/relationships/font" Target="fonts/font2.fntdata"/><Relationship Id="rId44" Type="http://schemas.openxmlformats.org/officeDocument/2006/relationships/font" Target="fonts/font1.fntdata"/><Relationship Id="rId43" Type="http://schemas.openxmlformats.org/officeDocument/2006/relationships/commentAuthors" Target="commentAuthors.xml"/><Relationship Id="rId42" Type="http://schemas.openxmlformats.org/officeDocument/2006/relationships/tableStyles" Target="tableStyles.xml"/><Relationship Id="rId41" Type="http://schemas.openxmlformats.org/officeDocument/2006/relationships/viewProps" Target="viewProps.xml"/><Relationship Id="rId40" Type="http://schemas.openxmlformats.org/officeDocument/2006/relationships/presProps" Target="presProps.xml"/><Relationship Id="rId4" Type="http://schemas.openxmlformats.org/officeDocument/2006/relationships/slide" Target="slides/slide1.xml"/><Relationship Id="rId39" Type="http://schemas.openxmlformats.org/officeDocument/2006/relationships/handoutMaster" Target="handoutMasters/handoutMaster1.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fld>
            <a:endParaRPr lang="en-US" dirty="0"/>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latin typeface="Arial" panose="020B0604020202020204"/>
                <a:ea typeface="Arial" panose="020B0604020202020204"/>
                <a:cs typeface="Arial" panose="020B0604020202020204"/>
                <a:sym typeface="Arial" panose="020B0604020202020204"/>
              </a:rPr>
              <a:t>If this PowerPoint presentation contains mathematical equations, you may need to check that your computer has the following installed:</a:t>
            </a:r>
            <a:endParaRPr lang="en-US" sz="1200" b="0" i="0" u="none" strike="noStrike" kern="1200" cap="none" dirty="0">
              <a:solidFill>
                <a:schemeClr val="dk1"/>
              </a:solidFill>
              <a:latin typeface="Arial" panose="020B0604020202020204"/>
              <a:ea typeface="Arial" panose="020B0604020202020204"/>
              <a:cs typeface="Arial" panose="020B0604020202020204"/>
              <a:sym typeface="Arial" panose="020B0604020202020204"/>
            </a:endParaRPr>
          </a:p>
          <a:p>
            <a:r>
              <a:rPr lang="en-US" sz="1200" b="0" i="0" u="none" strike="noStrike" kern="1200" cap="none" dirty="0">
                <a:solidFill>
                  <a:schemeClr val="dk1"/>
                </a:solidFill>
                <a:latin typeface="Arial" panose="020B0604020202020204"/>
                <a:ea typeface="Arial" panose="020B0604020202020204"/>
                <a:cs typeface="Arial" panose="020B0604020202020204"/>
                <a:sym typeface="Arial" panose="020B0604020202020204"/>
              </a:rPr>
              <a:t>1) MathType Plugin</a:t>
            </a:r>
            <a:endParaRPr lang="en-US" sz="1200" b="0" i="0" u="none" strike="noStrike" kern="1200" cap="none" dirty="0">
              <a:solidFill>
                <a:schemeClr val="dk1"/>
              </a:solidFill>
              <a:latin typeface="Arial" panose="020B0604020202020204"/>
              <a:ea typeface="Arial" panose="020B0604020202020204"/>
              <a:cs typeface="Arial" panose="020B0604020202020204"/>
              <a:sym typeface="Arial" panose="020B0604020202020204"/>
            </a:endParaRPr>
          </a:p>
          <a:p>
            <a:r>
              <a:rPr lang="en-US" sz="1200" b="0" i="0" u="none" strike="noStrike" kern="1200" cap="none" dirty="0">
                <a:solidFill>
                  <a:schemeClr val="dk1"/>
                </a:solidFill>
                <a:latin typeface="Arial" panose="020B0604020202020204"/>
                <a:ea typeface="Arial" panose="020B0604020202020204"/>
                <a:cs typeface="Arial" panose="020B0604020202020204"/>
                <a:sym typeface="Arial" panose="020B0604020202020204"/>
              </a:rPr>
              <a:t>2) Math Player (free versions available)</a:t>
            </a:r>
            <a:endParaRPr lang="en-US" sz="1200" b="0" i="0" u="none" strike="noStrike" kern="1200" cap="none" dirty="0">
              <a:solidFill>
                <a:schemeClr val="dk1"/>
              </a:solidFill>
              <a:latin typeface="Arial" panose="020B0604020202020204"/>
              <a:ea typeface="Arial" panose="020B0604020202020204"/>
              <a:cs typeface="Arial" panose="020B0604020202020204"/>
              <a:sym typeface="Arial" panose="020B0604020202020204"/>
            </a:endParaRPr>
          </a:p>
          <a:p>
            <a:r>
              <a:rPr lang="en-US" sz="1200" b="0" i="0" u="none" strike="noStrike" kern="1200" cap="none" dirty="0">
                <a:solidFill>
                  <a:schemeClr val="dk1"/>
                </a:solidFill>
                <a:latin typeface="Arial" panose="020B0604020202020204"/>
                <a:ea typeface="Arial" panose="020B0604020202020204"/>
                <a:cs typeface="Arial" panose="020B0604020202020204"/>
                <a:sym typeface="Arial" panose="020B0604020202020204"/>
              </a:rPr>
              <a:t>3) NVDA Reader (free versions available)</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Gender is a common demographic segmentation variable because there are significant differences between males and females and because it is easy to identify each market segment. Men and women purchase different products. They also use the same products, but in different ways. M</a:t>
            </a:r>
            <a:r>
              <a:rPr lang="en-US" sz="1200" b="0" i="0" u="none" strike="noStrike" kern="1200" baseline="0" dirty="0">
                <a:solidFill>
                  <a:schemeClr val="tx1"/>
                </a:solidFill>
                <a:latin typeface="+mn-lt"/>
                <a:ea typeface="+mn-ea"/>
                <a:cs typeface="+mn-cs"/>
              </a:rPr>
              <a:t>arketers have recently been thinking beyond male and female gender roles to recognize that not all individuals conform to one gender role. An increasing number of individuals self-identify as non-binary or non-gender conforming. This will shape the creative direction of the campaign. </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Age is another demographic variable that is easy to use for segmentation. Obviously, there is a huge difference in the products children use versus the products adults use. Age segmentation often works well when combined with another demographic variable. </a:t>
            </a:r>
            <a:r>
              <a:rPr lang="en-US" sz="1200" b="0" i="0" u="none" strike="noStrike" kern="1200" baseline="0" dirty="0">
                <a:solidFill>
                  <a:schemeClr val="tx1"/>
                </a:solidFill>
                <a:latin typeface="+mn-lt"/>
                <a:ea typeface="+mn-ea"/>
                <a:cs typeface="+mn-cs"/>
              </a:rPr>
              <a:t>For example, older women may be targets for certain types of vitamins and medical products, including those combatting osteoporosis. Young working women with children are more likely to notice advertisements for conveniences, including ready-made foods and snacks, and automotive oil and lube facilities.</a:t>
            </a:r>
            <a:endParaRPr lang="en-US" sz="1200" b="0" i="0" u="none" strike="noStrike" kern="1200" baseline="0" dirty="0">
              <a:solidFill>
                <a:schemeClr val="tx1"/>
              </a:solidFill>
              <a:latin typeface="+mn-lt"/>
              <a:ea typeface="+mn-ea"/>
              <a:cs typeface="+mn-cs"/>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IN" dirty="0"/>
              <a:t>Here, it is useful to ask the class for as many examples as possible. The idea is to get students to see how people in certain age groups do not fit neatly into predetermined categories.   </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Other demographic segmentation variables include education and</a:t>
            </a:r>
            <a:r>
              <a:rPr lang="en-US" baseline="0" dirty="0">
                <a:latin typeface="Arial" panose="020B0604020202020204" pitchFamily="34" charset="0"/>
              </a:rPr>
              <a:t> </a:t>
            </a:r>
            <a:r>
              <a:rPr lang="en-US" dirty="0">
                <a:latin typeface="Arial" panose="020B0604020202020204" pitchFamily="34" charset="0"/>
              </a:rPr>
              <a:t>income. Each can be used alone, or combined with other demographic variables to create smaller, more homogeneous segments. For example, the “exhausted affluent” bridge the gap between the haves and the have nots. They desire style and quality, but not something overly fancy. In this advertisement, </a:t>
            </a:r>
            <a:r>
              <a:rPr lang="en-US" sz="1200" b="0" i="0" u="none" strike="noStrike" kern="1200" baseline="0" dirty="0">
                <a:solidFill>
                  <a:schemeClr val="tx1"/>
                </a:solidFill>
                <a:latin typeface="+mn-lt"/>
                <a:ea typeface="+mn-ea"/>
                <a:cs typeface="+mn-cs"/>
              </a:rPr>
              <a:t>Mercedes-Benz seeks to attract customers able to buy high-end sundry items as well as those who purchase luxury products.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Ethnicity is an important</a:t>
            </a:r>
            <a:r>
              <a:rPr lang="en-US" baseline="0" dirty="0">
                <a:latin typeface="Arial" panose="020B0604020202020204" pitchFamily="34" charset="0"/>
              </a:rPr>
              <a:t> demographic variable since minorities control $2.5 trillion in buying power. For many, ethnicity is a significant part of their identity. It is important to create advertising that demonstrates an understanding of each ethnic group. Translations of English ads are not sufficient. In recent years, advertising agencies have moved to a “holistic” approach. Rather than creating separate campaigns, they are designing a single campaign that incorporates insights from various ethnic groups. </a:t>
            </a:r>
            <a:endParaRPr lang="en-US" sz="1200" b="0" i="0" u="none" strike="noStrike" kern="1200" baseline="0" dirty="0">
              <a:solidFill>
                <a:schemeClr val="tx1"/>
              </a:solidFill>
              <a:latin typeface="+mn-lt"/>
              <a:ea typeface="+mn-ea"/>
              <a:cs typeface="+mn-cs"/>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Demographics are relatively easy to identify, but they do not fully explain consumer purchase behavior. Psychographics refer to an individual’s activities, interests, and opinions. They help marketers to understand why consumers buy what they buy. Psychographics are often combined with demographic profiles to provide a much richer description of a target segment.</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A well-known measurement of psychographics is the VALS typology. Consumers are divided into 8 different segments based on their AIO measures (activities, interests, and opinions). This type of information helps marketers design more effective communication. For instance, reaching achievers requires ads that stress careers, families, goals, and a conservative lifestyle. On the other hand, reaching experiencers requires ads that convey youthfulness, enthusiasm, impulsiveness, fashion, and social acceptance.</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Sending messages</a:t>
            </a:r>
            <a:r>
              <a:rPr lang="en-US" baseline="0" dirty="0">
                <a:latin typeface="Arial" panose="020B0604020202020204" pitchFamily="34" charset="0"/>
              </a:rPr>
              <a:t> to individuals in specific regions is geo-targeting. Used by retailers. Smartphones with GPS technology allow for targeted ads based on location. As shown here, r</a:t>
            </a:r>
            <a:r>
              <a:rPr lang="en-US" sz="1200" b="0" i="0" u="none" strike="noStrike" kern="1200" baseline="0" dirty="0">
                <a:solidFill>
                  <a:schemeClr val="tx1"/>
                </a:solidFill>
                <a:latin typeface="+mn-lt"/>
                <a:ea typeface="+mn-ea"/>
                <a:cs typeface="+mn-cs"/>
              </a:rPr>
              <a:t>estaurants can use geo-targeting to reach nearby consumers.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Geodemographic segmentation combines demographic information, geographic information, and psychographic information. Geodemographic segmentation is beneficial for national firms conducting direct mail campaigns and for retailers in targeting customers in a geographic area around the store. The most well-known geodemographic segmentation system is PRIZM. It consists of 66 different market segments. For every zip code in the United States, PRIZM identifies the market segments that reside there. </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Benefit segmentation focuses on the advantages consumers receive from a product rather than the characteristics of the consumer. An excellent example of benefit segmentation is the fitness industry. People exercise for different reasons. The three most common benefit segments are winners, dieters, and self-improvers. The winners exercise because they like to exercise. It is a way of life for them. The dieters join a fitness center to lose weight, or maintain their weight. Self-improvers are there primarily because a physician told them to be there. They have experienced a medical problem and realize they must exercise to regain body functions or maintain their health.</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These are the objectives for Chapter 4.</a:t>
            </a:r>
            <a:endParaRPr lang="en-US" dirty="0">
              <a:latin typeface="Arial" panose="020B0604020202020204" pitchFamily="34" charset="0"/>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Usage segmentation focuses on how consumers use a product or on their purchase history. Marketers can create clusters of heavy users, light users, or any other category of users. By dividing the market in terms of usage, companies can target a specific cluster creating a unique marketing approach. The message to a light user of a product will certainly be different than a heavy user of a product. One of the goals of targeting light or average users is to move them up into a higher group in terms of usage.</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Another set of target markets results from identifying business-to-business segments. Here, business segmentation efforts group similar organizations into meaningful</a:t>
            </a:r>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clusters in order to create marketing messages specifically for them and to provide them with better service.</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Segmentation in business-to-business markets can be based on industry, size of businesses, geographic location, product usage, or customer value. Because most businesses have records of their business customers, segmentation is often easier than with consumers, at least in identifying customers. NAICS codes are one of the most popular methods of segmentation because the federal government has developed the code and there are lists of businesses within each code. Segmentation based on size is necessary when a firm wants to focus on small firms, medium-size firms, or even large firms. Industries often locate together, e.g., computers in the Silicon Valley in California. How firms use a product can be a method of segmentation and the value of customers. In this photo, we can see how </a:t>
            </a:r>
            <a:r>
              <a:rPr lang="en-US" sz="1200" b="0" i="0" u="none" strike="noStrike" kern="1200" baseline="0" dirty="0">
                <a:solidFill>
                  <a:schemeClr val="tx1"/>
                </a:solidFill>
                <a:latin typeface="+mn-lt"/>
                <a:ea typeface="+mn-ea"/>
                <a:cs typeface="+mn-cs"/>
              </a:rPr>
              <a:t>Applied Microbiology used geographic targeting to reach dairy farmers.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Product positioning is the perception in consumers’ minds of the nature of a company and its products relative to competitors. It is important to recognize the two major points – in consumers’ minds and relative to the competition. Positioning is created by factors such as product quality, price, distribution, image, and other factors. Companies need to consider carefully where they are positioned in the market place and then develop ads to reinforce that image or move consumers to the desired image.</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Effective positioning can be accomplished in seven different ways. Positioning by </a:t>
            </a:r>
            <a:r>
              <a:rPr lang="en-US" b="1" dirty="0">
                <a:latin typeface="Arial" panose="020B0604020202020204" pitchFamily="34" charset="0"/>
              </a:rPr>
              <a:t>product attributes</a:t>
            </a:r>
            <a:r>
              <a:rPr lang="en-US" dirty="0">
                <a:latin typeface="Arial" panose="020B0604020202020204" pitchFamily="34" charset="0"/>
              </a:rPr>
              <a:t> involves promoting a unique attribute that is superior or different from the competition. Using </a:t>
            </a:r>
            <a:r>
              <a:rPr lang="en-US" b="1" dirty="0">
                <a:latin typeface="Arial" panose="020B0604020202020204" pitchFamily="34" charset="0"/>
              </a:rPr>
              <a:t>competitors</a:t>
            </a:r>
            <a:r>
              <a:rPr lang="en-US" dirty="0">
                <a:latin typeface="Arial" panose="020B0604020202020204" pitchFamily="34" charset="0"/>
              </a:rPr>
              <a:t> to establish a position can be accomplished by contrasting the company’s brand against competing brands. </a:t>
            </a:r>
            <a:r>
              <a:rPr lang="en-US" b="1" dirty="0">
                <a:latin typeface="Arial" panose="020B0604020202020204" pitchFamily="34" charset="0"/>
              </a:rPr>
              <a:t>Use or application </a:t>
            </a:r>
            <a:r>
              <a:rPr lang="en-US" dirty="0">
                <a:latin typeface="Arial" panose="020B0604020202020204" pitchFamily="34" charset="0"/>
              </a:rPr>
              <a:t>involves creating a memorable set of uses for a product, or applications that allow it to stand out. </a:t>
            </a:r>
            <a:r>
              <a:rPr lang="en-US" b="1" dirty="0">
                <a:latin typeface="Arial" panose="020B0604020202020204" pitchFamily="34" charset="0"/>
              </a:rPr>
              <a:t>Price-quality </a:t>
            </a:r>
            <a:r>
              <a:rPr lang="en-US" dirty="0">
                <a:latin typeface="Arial" panose="020B0604020202020204" pitchFamily="34" charset="0"/>
              </a:rPr>
              <a:t>positioning can occur in two ways – by emphasizing value (low price) or by emphasizing high quality, with little mention of the higher price. The </a:t>
            </a:r>
            <a:r>
              <a:rPr lang="en-US" b="1" dirty="0">
                <a:latin typeface="Arial" panose="020B0604020202020204" pitchFamily="34" charset="0"/>
              </a:rPr>
              <a:t>product user </a:t>
            </a:r>
            <a:r>
              <a:rPr lang="en-US" dirty="0">
                <a:latin typeface="Arial" panose="020B0604020202020204" pitchFamily="34" charset="0"/>
              </a:rPr>
              <a:t>approach emphasizes who uses the product. Positioning can be based on the </a:t>
            </a:r>
            <a:r>
              <a:rPr lang="en-US" b="1" dirty="0">
                <a:latin typeface="Arial" panose="020B0604020202020204" pitchFamily="34" charset="0"/>
              </a:rPr>
              <a:t>product class</a:t>
            </a:r>
            <a:r>
              <a:rPr lang="en-US" dirty="0">
                <a:latin typeface="Arial" panose="020B0604020202020204" pitchFamily="34" charset="0"/>
              </a:rPr>
              <a:t>, such as beverages, breakfast foods, or sports cars. The last approach is </a:t>
            </a:r>
            <a:r>
              <a:rPr lang="en-US" b="1" dirty="0">
                <a:latin typeface="Arial" panose="020B0604020202020204" pitchFamily="34" charset="0"/>
              </a:rPr>
              <a:t>cultural symbol</a:t>
            </a:r>
            <a:r>
              <a:rPr lang="en-US" dirty="0">
                <a:latin typeface="Arial" panose="020B0604020202020204" pitchFamily="34" charset="0"/>
              </a:rPr>
              <a:t>, which strives to connect the brand to some cultural symbol that is recognized and known by consumers.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Product positioning is never fixed because consumers and society change. The same holds true for business products. In the international arena, product positioning is very challenging, but important. However,</a:t>
            </a:r>
            <a:r>
              <a:rPr lang="en-US" baseline="0" dirty="0">
                <a:latin typeface="Arial" panose="020B0604020202020204" pitchFamily="34" charset="0"/>
              </a:rPr>
              <a:t> t</a:t>
            </a:r>
            <a:r>
              <a:rPr lang="en-US" dirty="0">
                <a:latin typeface="Arial" panose="020B0604020202020204" pitchFamily="34" charset="0"/>
              </a:rPr>
              <a:t>he position that is used in one country</a:t>
            </a:r>
            <a:r>
              <a:rPr lang="en-US" baseline="0" dirty="0">
                <a:latin typeface="Arial" panose="020B0604020202020204" pitchFamily="34" charset="0"/>
              </a:rPr>
              <a:t> </a:t>
            </a:r>
            <a:r>
              <a:rPr lang="en-US" dirty="0">
                <a:latin typeface="Arial" panose="020B0604020202020204" pitchFamily="34" charset="0"/>
              </a:rPr>
              <a:t>may not be appropriate for another country. </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sz="1200" b="0" i="0" u="none" strike="noStrike" kern="1200" baseline="0" dirty="0">
                <a:solidFill>
                  <a:schemeClr val="tx1"/>
                </a:solidFill>
                <a:latin typeface="+mn-lt"/>
                <a:ea typeface="+mn-ea"/>
                <a:cs typeface="+mn-cs"/>
              </a:rPr>
              <a:t>As shown here, company leaders derive more specific communications objectives from overall marketing objectives. Then, an individual communications plan emphasizes the specific objective. A communications plan for an individual brand may emphasize one or more objectives.</a:t>
            </a:r>
            <a:endParaRPr lang="en-IN" dirty="0"/>
          </a:p>
          <a:p>
            <a:endParaRPr lang="en-IN" dirty="0"/>
          </a:p>
          <a:p>
            <a:pPr marL="0" marR="0">
              <a:lnSpc>
                <a:spcPct val="115000"/>
              </a:lnSpc>
              <a:spcBef>
                <a:spcPts val="1500"/>
              </a:spcBef>
              <a:spcAft>
                <a:spcPts val="1000"/>
              </a:spcAft>
            </a:pPr>
            <a:r>
              <a:rPr lang="en-US" sz="1800" dirty="0">
                <a:effectLst/>
                <a:latin typeface="Times New Roman" panose="02020603050405020304" pitchFamily="18" charset="0"/>
                <a:ea typeface="Times New Roman" panose="02020603050405020304" pitchFamily="18" charset="0"/>
              </a:rPr>
              <a:t>The lists and the objectives are as follows.</a:t>
            </a:r>
            <a:endParaRPr lang="en-IN" sz="1800" dirty="0">
              <a:effectLst/>
              <a:latin typeface="Calibri" panose="020F0502020204030204" pitchFamily="34" charset="0"/>
              <a:ea typeface="Calibri" panose="020F0502020204030204" pitchFamily="34" charset="0"/>
            </a:endParaRPr>
          </a:p>
          <a:p>
            <a:pPr marL="0" marR="0">
              <a:lnSpc>
                <a:spcPct val="115000"/>
              </a:lnSpc>
              <a:spcBef>
                <a:spcPts val="1500"/>
              </a:spcBef>
              <a:spcAft>
                <a:spcPts val="1000"/>
              </a:spcAft>
            </a:pPr>
            <a:r>
              <a:rPr lang="en-US" sz="1800" dirty="0">
                <a:effectLst/>
                <a:latin typeface="Calibri" panose="020F0502020204030204" pitchFamily="34" charset="0"/>
                <a:ea typeface="Times New Roman" panose="02020603050405020304" pitchFamily="18" charset="0"/>
                <a:cs typeface="Calibri" panose="020F0502020204030204" pitchFamily="34" charset="0"/>
              </a:rPr>
              <a:t>Overall company</a:t>
            </a:r>
            <a:endParaRPr lang="en-IN" sz="1800" dirty="0">
              <a:effectLst/>
              <a:latin typeface="Calibri" panose="020F0502020204030204" pitchFamily="34" charset="0"/>
              <a:ea typeface="Calibri" panose="020F0502020204030204" pitchFamily="34" charset="0"/>
            </a:endParaRPr>
          </a:p>
          <a:p>
            <a:pPr marL="0" marR="0">
              <a:lnSpc>
                <a:spcPct val="115000"/>
              </a:lnSpc>
              <a:spcBef>
                <a:spcPts val="1500"/>
              </a:spcBef>
              <a:spcAft>
                <a:spcPts val="1000"/>
              </a:spcAft>
            </a:pPr>
            <a:r>
              <a:rPr lang="en-US" sz="1800" dirty="0">
                <a:effectLst/>
                <a:latin typeface="Calibri" panose="020F0502020204030204" pitchFamily="34" charset="0"/>
                <a:ea typeface="Times New Roman" panose="02020603050405020304" pitchFamily="18" charset="0"/>
                <a:cs typeface="Calibri" panose="020F0502020204030204" pitchFamily="34" charset="0"/>
              </a:rPr>
              <a:t>Targeted communication objectives</a:t>
            </a:r>
            <a:endParaRPr lang="en-IN" sz="1800" dirty="0">
              <a:effectLst/>
              <a:latin typeface="Calibri" panose="020F0502020204030204" pitchFamily="34" charset="0"/>
              <a:ea typeface="Calibri" panose="020F0502020204030204" pitchFamily="34" charset="0"/>
            </a:endParaRPr>
          </a:p>
          <a:p>
            <a:pPr marL="0" marR="0">
              <a:lnSpc>
                <a:spcPct val="115000"/>
              </a:lnSpc>
              <a:spcBef>
                <a:spcPts val="0"/>
              </a:spcBef>
              <a:spcAft>
                <a:spcPts val="0"/>
              </a:spcAft>
            </a:pPr>
            <a:r>
              <a:rPr lang="en-US" sz="1800" dirty="0">
                <a:effectLst/>
                <a:latin typeface="FrutigerLTPro-Roman"/>
                <a:ea typeface="MS Mincho" panose="02020609040205080304" pitchFamily="49" charset="-128"/>
                <a:cs typeface="FrutigerLTPro-Roman"/>
              </a:rPr>
              <a:t>Market Share </a:t>
            </a:r>
            <a:endParaRPr lang="en-IN" sz="1800" dirty="0">
              <a:effectLst/>
              <a:latin typeface="Calibri" panose="020F0502020204030204" pitchFamily="34" charset="0"/>
              <a:ea typeface="Calibri" panose="020F0502020204030204" pitchFamily="34" charset="0"/>
            </a:endParaRPr>
          </a:p>
          <a:p>
            <a:pPr marL="0" marR="0">
              <a:lnSpc>
                <a:spcPct val="115000"/>
              </a:lnSpc>
              <a:spcBef>
                <a:spcPts val="1500"/>
              </a:spcBef>
              <a:spcAft>
                <a:spcPts val="1000"/>
              </a:spcAft>
            </a:pPr>
            <a:r>
              <a:rPr lang="en-US" sz="1800" b="1" dirty="0">
                <a:effectLst/>
                <a:latin typeface="Times New Roman" panose="02020603050405020304" pitchFamily="18" charset="0"/>
                <a:ea typeface="Times New Roman" panose="02020603050405020304" pitchFamily="18" charset="0"/>
              </a:rPr>
              <a:t> </a:t>
            </a:r>
            <a:endParaRPr lang="en-IN" sz="18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1800" dirty="0">
                <a:effectLst/>
                <a:latin typeface="FrutigerLTPro-Roman"/>
                <a:ea typeface="MS Mincho" panose="02020609040205080304" pitchFamily="49" charset="-128"/>
                <a:cs typeface="FrutigerLTPro-Roman"/>
              </a:rPr>
              <a:t>Build customer traffic</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1500"/>
              </a:spcBef>
              <a:spcAft>
                <a:spcPts val="0"/>
              </a:spcAft>
              <a:buFont typeface="Symbol" panose="05050102010706020507" pitchFamily="18" charset="2"/>
              <a:buChar char=""/>
            </a:pPr>
            <a:r>
              <a:rPr lang="en-US" sz="1800" dirty="0">
                <a:effectLst/>
                <a:latin typeface="FrutigerLTPro-Roman"/>
                <a:ea typeface="MS Mincho" panose="02020609040205080304" pitchFamily="49" charset="-128"/>
                <a:cs typeface="FrutigerLTPro-Roman"/>
              </a:rPr>
              <a:t>Encourage repeat purchases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a:lnSpc>
                <a:spcPct val="115000"/>
              </a:lnSpc>
              <a:spcBef>
                <a:spcPts val="0"/>
              </a:spcBef>
              <a:spcAft>
                <a:spcPts val="0"/>
              </a:spcAft>
            </a:pPr>
            <a:r>
              <a:rPr lang="en-US" sz="1800" dirty="0">
                <a:effectLst/>
                <a:latin typeface="FrutigerLTPro-Roman"/>
                <a:ea typeface="MS Mincho" panose="02020609040205080304" pitchFamily="49" charset="-128"/>
                <a:cs typeface="FrutigerLTPro-Roman"/>
              </a:rPr>
              <a:t>Customer retention</a:t>
            </a:r>
            <a:endParaRPr lang="en-IN" sz="1800" dirty="0">
              <a:effectLst/>
              <a:latin typeface="Calibri" panose="020F0502020204030204" pitchFamily="34" charset="0"/>
              <a:ea typeface="Calibri" panose="020F0502020204030204" pitchFamily="34" charset="0"/>
            </a:endParaRPr>
          </a:p>
          <a:p>
            <a:pPr marL="0" marR="0">
              <a:lnSpc>
                <a:spcPct val="115000"/>
              </a:lnSpc>
              <a:spcBef>
                <a:spcPts val="1500"/>
              </a:spcBef>
              <a:spcAft>
                <a:spcPts val="1000"/>
              </a:spcAft>
            </a:pPr>
            <a:r>
              <a:rPr lang="en-US" sz="1800" dirty="0">
                <a:effectLst/>
                <a:latin typeface="FrutigerLTPro-Roman"/>
                <a:ea typeface="MS Mincho" panose="02020609040205080304" pitchFamily="49" charset="-128"/>
                <a:cs typeface="FrutigerLTPro-Roman"/>
              </a:rPr>
              <a:t>Objectives</a:t>
            </a:r>
            <a:endParaRPr lang="en-IN" sz="18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1800" dirty="0">
                <a:effectLst/>
                <a:latin typeface="FrutigerLTPro-Roman"/>
                <a:ea typeface="MS Mincho" panose="02020609040205080304" pitchFamily="49" charset="-128"/>
                <a:cs typeface="FrutigerLTPro-Roman"/>
              </a:rPr>
              <a:t>Enhance purchase actions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1500"/>
              </a:spcBef>
              <a:spcAft>
                <a:spcPts val="0"/>
              </a:spcAft>
              <a:buFont typeface="Symbol" panose="05050102010706020507" pitchFamily="18" charset="2"/>
              <a:buChar char=""/>
            </a:pPr>
            <a:r>
              <a:rPr lang="en-US" sz="1800" dirty="0">
                <a:effectLst/>
                <a:latin typeface="FrutigerLTPro-Roman"/>
                <a:ea typeface="MS Mincho" panose="02020609040205080304" pitchFamily="49" charset="-128"/>
                <a:cs typeface="FrutigerLTPro-Roman"/>
              </a:rPr>
              <a:t>Reassurance following purchases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a:lnSpc>
                <a:spcPct val="115000"/>
              </a:lnSpc>
              <a:spcBef>
                <a:spcPts val="0"/>
              </a:spcBef>
              <a:spcAft>
                <a:spcPts val="0"/>
              </a:spcAft>
            </a:pPr>
            <a:r>
              <a:rPr lang="en-US" sz="1800" dirty="0">
                <a:effectLst/>
                <a:latin typeface="FrutigerLTPro-Roman"/>
                <a:ea typeface="MS Mincho" panose="02020609040205080304" pitchFamily="49" charset="-128"/>
                <a:cs typeface="FrutigerLTPro-Roman"/>
              </a:rPr>
              <a:t>Total Annual Sales </a:t>
            </a:r>
            <a:endParaRPr lang="en-IN" sz="1800" dirty="0">
              <a:effectLst/>
              <a:latin typeface="Calibri" panose="020F0502020204030204" pitchFamily="34" charset="0"/>
              <a:ea typeface="Calibri" panose="020F0502020204030204" pitchFamily="34" charset="0"/>
            </a:endParaRPr>
          </a:p>
          <a:p>
            <a:pPr marL="0" marR="0">
              <a:lnSpc>
                <a:spcPct val="115000"/>
              </a:lnSpc>
              <a:spcBef>
                <a:spcPts val="1500"/>
              </a:spcBef>
              <a:spcAft>
                <a:spcPts val="1000"/>
              </a:spcAft>
            </a:pPr>
            <a:r>
              <a:rPr lang="en-US" sz="1800" b="1" dirty="0">
                <a:effectLst/>
                <a:latin typeface="Times New Roman" panose="02020603050405020304" pitchFamily="18" charset="0"/>
                <a:ea typeface="Times New Roman" panose="02020603050405020304" pitchFamily="18" charset="0"/>
              </a:rPr>
              <a:t> </a:t>
            </a:r>
            <a:endParaRPr lang="en-IN" sz="18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1800" dirty="0">
                <a:effectLst/>
                <a:latin typeface="FrutigerLTPro-Roman"/>
                <a:ea typeface="MS Mincho" panose="02020609040205080304" pitchFamily="49" charset="-128"/>
                <a:cs typeface="FrutigerLTPro-Roman"/>
              </a:rPr>
              <a:t>Increase sales, overall brand</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effectLst/>
                <a:latin typeface="FrutigerLTPro-Roman"/>
                <a:ea typeface="MS Mincho" panose="02020609040205080304" pitchFamily="49" charset="-128"/>
                <a:cs typeface="FrutigerLTPro-Roman"/>
              </a:rPr>
              <a:t>Increase sales, specific products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1500"/>
              </a:spcBef>
              <a:spcAft>
                <a:spcPts val="0"/>
              </a:spcAft>
              <a:buFont typeface="Symbol" panose="05050102010706020507" pitchFamily="18" charset="2"/>
              <a:buChar char=""/>
            </a:pPr>
            <a:r>
              <a:rPr lang="en-US" sz="1800" dirty="0">
                <a:effectLst/>
                <a:latin typeface="FrutigerLTPro-Roman"/>
                <a:ea typeface="MS Mincho" panose="02020609040205080304" pitchFamily="49" charset="-128"/>
                <a:cs typeface="FrutigerLTPro-Roman"/>
              </a:rPr>
              <a:t>Increase sales, specific campaigns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a:lnSpc>
                <a:spcPct val="115000"/>
              </a:lnSpc>
              <a:spcBef>
                <a:spcPts val="1500"/>
              </a:spcBef>
              <a:spcAft>
                <a:spcPts val="1000"/>
              </a:spcAft>
            </a:pPr>
            <a:r>
              <a:rPr lang="en-US" sz="1800" dirty="0">
                <a:effectLst/>
                <a:latin typeface="FrutigerLTPro-Roman"/>
                <a:ea typeface="MS Mincho" panose="02020609040205080304" pitchFamily="49" charset="-128"/>
                <a:cs typeface="FrutigerLTPro-Roman"/>
              </a:rPr>
              <a:t>Profits </a:t>
            </a:r>
            <a:endParaRPr lang="en-IN" sz="1800" dirty="0">
              <a:effectLst/>
              <a:latin typeface="Calibri" panose="020F0502020204030204" pitchFamily="34" charset="0"/>
              <a:ea typeface="Calibri" panose="020F0502020204030204" pitchFamily="34" charset="0"/>
            </a:endParaRPr>
          </a:p>
          <a:p>
            <a:pPr marL="0" marR="0">
              <a:lnSpc>
                <a:spcPct val="115000"/>
              </a:lnSpc>
              <a:spcBef>
                <a:spcPts val="1500"/>
              </a:spcBef>
              <a:spcAft>
                <a:spcPts val="1000"/>
              </a:spcAft>
            </a:pPr>
            <a:r>
              <a:rPr lang="en-US" sz="1800" dirty="0">
                <a:effectLst/>
                <a:latin typeface="FrutigerLTPro-Roman"/>
                <a:ea typeface="MS Mincho" panose="02020609040205080304" pitchFamily="49" charset="-128"/>
                <a:cs typeface="FrutigerLTPro-Roman"/>
              </a:rPr>
              <a:t>Target or improve marketing expenditures</a:t>
            </a:r>
            <a:endParaRPr lang="en-IN" sz="1800" dirty="0">
              <a:effectLst/>
              <a:latin typeface="Calibri" panose="020F0502020204030204" pitchFamily="34" charset="0"/>
              <a:ea typeface="Calibri" panose="020F0502020204030204" pitchFamily="34" charset="0"/>
            </a:endParaRPr>
          </a:p>
          <a:p>
            <a:pPr marL="0" marR="0">
              <a:lnSpc>
                <a:spcPct val="115000"/>
              </a:lnSpc>
              <a:spcBef>
                <a:spcPts val="0"/>
              </a:spcBef>
              <a:spcAft>
                <a:spcPts val="0"/>
              </a:spcAft>
            </a:pPr>
            <a:r>
              <a:rPr lang="en-US" sz="1800" dirty="0">
                <a:effectLst/>
                <a:latin typeface="FrutigerLTPro-Roman"/>
                <a:ea typeface="MS Mincho" panose="02020609040205080304" pitchFamily="49" charset="-128"/>
                <a:cs typeface="FrutigerLTPro-Roman"/>
              </a:rPr>
              <a:t>Return on Investment </a:t>
            </a:r>
            <a:endParaRPr lang="en-IN" sz="18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1800" dirty="0">
                <a:effectLst/>
                <a:latin typeface="FrutigerLTPro-Roman"/>
                <a:ea typeface="MS Mincho" panose="02020609040205080304" pitchFamily="49" charset="-128"/>
                <a:cs typeface="FrutigerLTPro-Roman"/>
              </a:rPr>
              <a:t>Enhance brand awareness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1500"/>
              </a:spcBef>
              <a:spcAft>
                <a:spcPts val="0"/>
              </a:spcAft>
              <a:buFont typeface="Symbol" panose="05050102010706020507" pitchFamily="18" charset="2"/>
              <a:buChar char=""/>
            </a:pPr>
            <a:r>
              <a:rPr lang="en-US" sz="1800" dirty="0">
                <a:effectLst/>
                <a:latin typeface="FrutigerLTPro-Roman"/>
                <a:ea typeface="MS Mincho" panose="02020609040205080304" pitchFamily="49" charset="-128"/>
                <a:cs typeface="FrutigerLTPro-Roman"/>
              </a:rPr>
              <a:t>Increase brand awareness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a:lnSpc>
                <a:spcPct val="115000"/>
              </a:lnSpc>
              <a:spcBef>
                <a:spcPts val="0"/>
              </a:spcBef>
              <a:spcAft>
                <a:spcPts val="0"/>
              </a:spcAft>
            </a:pPr>
            <a:r>
              <a:rPr lang="en-US" sz="1800" dirty="0">
                <a:effectLst/>
                <a:latin typeface="FrutigerLTPro-Roman"/>
                <a:ea typeface="MS Mincho" panose="02020609040205080304" pitchFamily="49" charset="-128"/>
                <a:cs typeface="FrutigerLTPro-Roman"/>
              </a:rPr>
              <a:t>Brand Loyalty </a:t>
            </a:r>
            <a:endParaRPr lang="en-IN" sz="1800" dirty="0">
              <a:effectLst/>
              <a:latin typeface="Calibri" panose="020F0502020204030204" pitchFamily="34" charset="0"/>
              <a:ea typeface="Calibri" panose="020F0502020204030204" pitchFamily="34" charset="0"/>
            </a:endParaRPr>
          </a:p>
          <a:p>
            <a:pPr marL="0" marR="0">
              <a:lnSpc>
                <a:spcPct val="115000"/>
              </a:lnSpc>
              <a:spcBef>
                <a:spcPts val="1500"/>
              </a:spcBef>
              <a:spcAft>
                <a:spcPts val="1000"/>
              </a:spcAft>
            </a:pPr>
            <a:r>
              <a:rPr lang="en-US" sz="1800" b="1" dirty="0">
                <a:effectLst/>
                <a:latin typeface="Times New Roman" panose="02020603050405020304" pitchFamily="18" charset="0"/>
                <a:ea typeface="Times New Roman" panose="02020603050405020304" pitchFamily="18" charset="0"/>
              </a:rPr>
              <a:t> </a:t>
            </a:r>
            <a:endParaRPr lang="en-IN" sz="18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1800" dirty="0">
                <a:effectLst/>
                <a:latin typeface="FrutigerLTPro-Roman"/>
                <a:ea typeface="MS Mincho" panose="02020609040205080304" pitchFamily="49" charset="-128"/>
                <a:cs typeface="FrutigerLTPro-Roman"/>
              </a:rPr>
              <a:t>Enhance customer beliefs or attitudes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1500"/>
              </a:spcBef>
              <a:spcAft>
                <a:spcPts val="0"/>
              </a:spcAft>
              <a:buFont typeface="Symbol" panose="05050102010706020507" pitchFamily="18" charset="2"/>
              <a:buChar char=""/>
            </a:pPr>
            <a:r>
              <a:rPr lang="en-US" sz="1800" dirty="0">
                <a:effectLst/>
                <a:latin typeface="FrutigerLTPro-Roman"/>
                <a:ea typeface="MS Mincho" panose="02020609040205080304" pitchFamily="49" charset="-128"/>
                <a:cs typeface="FrutigerLTPro-Roman"/>
              </a:rPr>
              <a:t>Change or shift customer beliefs or attitudes</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a:lnSpc>
                <a:spcPct val="115000"/>
              </a:lnSpc>
              <a:spcBef>
                <a:spcPts val="0"/>
              </a:spcBef>
              <a:spcAft>
                <a:spcPts val="0"/>
              </a:spcAft>
            </a:pPr>
            <a:r>
              <a:rPr lang="en-US" sz="1800" dirty="0">
                <a:solidFill>
                  <a:srgbClr val="000000"/>
                </a:solidFill>
                <a:effectLst/>
                <a:latin typeface="FrutigerLTPro-Roman"/>
                <a:ea typeface="MS Mincho" panose="02020609040205080304" pitchFamily="49" charset="-128"/>
                <a:cs typeface="FrutigerLTPro-Roman"/>
              </a:rPr>
              <a:t>Position in the Industry </a:t>
            </a:r>
            <a:endParaRPr lang="en-IN" sz="18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1800" dirty="0">
                <a:solidFill>
                  <a:srgbClr val="000000"/>
                </a:solidFill>
                <a:effectLst/>
                <a:latin typeface="FrutigerLTPro-Roman"/>
                <a:ea typeface="MS Mincho" panose="02020609040205080304" pitchFamily="49" charset="-128"/>
                <a:cs typeface="FrutigerLTPro-Roman"/>
              </a:rPr>
              <a:t>Increase category demand via brand equity</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solidFill>
                  <a:srgbClr val="000000"/>
                </a:solidFill>
                <a:effectLst/>
                <a:latin typeface="FrutigerLTPro-Roman"/>
                <a:ea typeface="MS Mincho" panose="02020609040205080304" pitchFamily="49" charset="-128"/>
                <a:cs typeface="FrutigerLTPro-Roman"/>
              </a:rPr>
              <a:t>Enhance or improve image</a:t>
            </a:r>
            <a:endParaRPr lang="en-IN"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a:lnSpc>
                <a:spcPct val="115000"/>
              </a:lnSpc>
              <a:spcBef>
                <a:spcPts val="1500"/>
              </a:spcBef>
              <a:spcAft>
                <a:spcPts val="1000"/>
              </a:spcAft>
            </a:pPr>
            <a:r>
              <a:rPr lang="en-US" sz="1800" b="1" dirty="0">
                <a:effectLst/>
                <a:latin typeface="Times New Roman" panose="02020603050405020304" pitchFamily="18" charset="0"/>
                <a:ea typeface="Times New Roman" panose="02020603050405020304" pitchFamily="18" charset="0"/>
              </a:rPr>
              <a:t> </a:t>
            </a:r>
            <a:endParaRPr lang="en-IN" sz="1800" dirty="0">
              <a:effectLst/>
              <a:latin typeface="Calibri" panose="020F0502020204030204" pitchFamily="34" charset="0"/>
              <a:ea typeface="Calibri" panose="020F0502020204030204" pitchFamily="34" charset="0"/>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The </a:t>
            </a:r>
            <a:r>
              <a:rPr lang="en-US" b="1" dirty="0">
                <a:latin typeface="Arial" panose="020B0604020202020204" pitchFamily="34" charset="0"/>
              </a:rPr>
              <a:t>percentage of sales</a:t>
            </a:r>
            <a:r>
              <a:rPr lang="en-US" dirty="0">
                <a:latin typeface="Arial" panose="020B0604020202020204" pitchFamily="34" charset="0"/>
              </a:rPr>
              <a:t> method sets the communication budget as a certain percent of this year’s sales or next year’s sales forecast. It is simple to use, which makes it a popular choice. However, it works in the opposite direction of what may be needed. When sales increase, so does the budget. When sales decline, the budget is reduced. It should be just the reverse. It also does not allow for special needs that may rise. </a:t>
            </a:r>
            <a:r>
              <a:rPr lang="en-US" b="1" dirty="0">
                <a:latin typeface="Arial" panose="020B0604020202020204" pitchFamily="34" charset="0"/>
              </a:rPr>
              <a:t>Meet the competition</a:t>
            </a:r>
            <a:r>
              <a:rPr lang="en-US" dirty="0">
                <a:latin typeface="Arial" panose="020B0604020202020204" pitchFamily="34" charset="0"/>
              </a:rPr>
              <a:t> sets a budget approximately equal to competitors. This approach is used in highly competitive markets where you have to spend what the competition does to keep your brand in front of consumers. Spending the same as competitors does not guarantee success.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b="0" dirty="0">
                <a:latin typeface="Arial" panose="020B0604020202020204" pitchFamily="34" charset="0"/>
              </a:rPr>
              <a:t>The</a:t>
            </a:r>
            <a:r>
              <a:rPr lang="en-US" b="1" dirty="0">
                <a:latin typeface="Arial" panose="020B0604020202020204" pitchFamily="34" charset="0"/>
              </a:rPr>
              <a:t> “what we can afford”</a:t>
            </a:r>
            <a:r>
              <a:rPr lang="en-US" dirty="0">
                <a:latin typeface="Arial" panose="020B0604020202020204" pitchFamily="34" charset="0"/>
              </a:rPr>
              <a:t> approach sets the communications budget after all of the other budges are set. Normally, with this approach, management does not see the importance of communications. The </a:t>
            </a:r>
            <a:r>
              <a:rPr lang="en-US" b="1" dirty="0">
                <a:latin typeface="Arial" panose="020B0604020202020204" pitchFamily="34" charset="0"/>
              </a:rPr>
              <a:t>objective and task</a:t>
            </a:r>
            <a:r>
              <a:rPr lang="en-US" dirty="0">
                <a:latin typeface="Arial" panose="020B0604020202020204" pitchFamily="34" charset="0"/>
              </a:rPr>
              <a:t> method sets the budget based on what it will cost to accomplish the communication and marketing objectives that have been established. Most marketers see this as the best method of budgeting. It is now being used by about half of all firms.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b="1" dirty="0">
                <a:latin typeface="Arial" panose="020B0604020202020204" pitchFamily="34" charset="0"/>
              </a:rPr>
              <a:t>Payout planning</a:t>
            </a:r>
            <a:r>
              <a:rPr lang="en-US" dirty="0">
                <a:latin typeface="Arial" panose="020B0604020202020204" pitchFamily="34" charset="0"/>
              </a:rPr>
              <a:t> involves setting a budget based on a ratio to sales or market share. This method usually results in spending</a:t>
            </a:r>
            <a:r>
              <a:rPr lang="en-US" baseline="0" dirty="0">
                <a:latin typeface="Arial" panose="020B0604020202020204" pitchFamily="34" charset="0"/>
              </a:rPr>
              <a:t> </a:t>
            </a:r>
            <a:r>
              <a:rPr lang="en-US" dirty="0">
                <a:latin typeface="Arial" panose="020B0604020202020204" pitchFamily="34" charset="0"/>
              </a:rPr>
              <a:t>more money early in the process and then reducing the budget after the brand is established. </a:t>
            </a:r>
            <a:r>
              <a:rPr lang="en-US" b="1" dirty="0">
                <a:latin typeface="Arial" panose="020B0604020202020204" pitchFamily="34" charset="0"/>
              </a:rPr>
              <a:t>Quantitative models</a:t>
            </a:r>
            <a:r>
              <a:rPr lang="en-US" dirty="0">
                <a:latin typeface="Arial" panose="020B0604020202020204" pitchFamily="34" charset="0"/>
              </a:rPr>
              <a:t> use historical data to determine the relationship between sales and marketing and then budgets are set accordingly.</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These are additional objectives for Chapter 4.</a:t>
            </a:r>
            <a:endParaRPr lang="en-US" dirty="0">
              <a:latin typeface="Arial" panose="020B0604020202020204" pitchFamily="34" charset="0"/>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The last decision (in conjunction with the budget) is the selection of IMC components. </a:t>
            </a:r>
            <a:r>
              <a:rPr lang="en-US" sz="1200" b="0" i="0" u="none" strike="noStrike" kern="1200" baseline="0" dirty="0">
                <a:solidFill>
                  <a:schemeClr val="tx1"/>
                </a:solidFill>
                <a:latin typeface="+mn-lt"/>
                <a:ea typeface="+mn-ea"/>
                <a:cs typeface="+mn-cs"/>
              </a:rPr>
              <a:t>Marketing communications consists of much more than traditional advertising. In fact, advertising expenditures may not make up the major portion of a marketing communications budget. </a:t>
            </a:r>
            <a:r>
              <a:rPr lang="en-US" dirty="0">
                <a:latin typeface="Arial" panose="020B0604020202020204" pitchFamily="34" charset="0"/>
              </a:rPr>
              <a:t>Then, there is the actual spending on media. Some companies will also have to consider business-to-business spending. It is not an easy task to determine which components will be the most effective. Not only is the budget a factor, but also the objectives.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sz="1200" b="0" i="0" u="none" strike="noStrike" kern="1200" baseline="0" dirty="0">
                <a:solidFill>
                  <a:schemeClr val="tx1"/>
                </a:solidFill>
                <a:latin typeface="+mn-lt"/>
                <a:ea typeface="+mn-ea"/>
                <a:cs typeface="+mn-cs"/>
              </a:rPr>
              <a:t>In international marketing, planners try to make sure the company’s products and marketing messages will be understood in the region. When needed, the message can be tailored to an individual area. The goal is to create a borderless marketing plan that uses the same basic marketing approach for all of a company’s markets. Another key to a successful GIMC involves developing local partnerships.</a:t>
            </a:r>
            <a:endParaRPr lang="en-IN" i="0"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Successful globally integrated marketing communications require paying attention to a number of factors. The company must understand the international market and cultures where it will be selling products. A borderless marketing plan works best, but in developing this type of plan, firms must allow individual countries to modify the marketing plan. The idea is to think globally, but act locally. Seeking local partnerships can be very advantageous, especially in developing communication segmentation strategies and conducting a market communication analysis. With this information, solid communication objectives can be established.</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The IMC planning process involves a number of steps and decisions. Planning begins with research, decisions about target markets, market segmentation, and positioning. Once these factors are investigated and decisions made, then communications objectives can be created. A budget is then appropriated. Finally, planners must consider the process of planning an international IMC program. </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sz="1200" b="0" i="0" u="none" strike="noStrike" kern="1200" baseline="0" dirty="0">
                <a:solidFill>
                  <a:schemeClr val="tx1"/>
                </a:solidFill>
                <a:latin typeface="+mn-lt"/>
                <a:ea typeface="+mn-ea"/>
                <a:cs typeface="+mn-cs"/>
              </a:rPr>
              <a:t>As shown in the chapter-opening scenario, more and more companies are joining forces in co-marketing programs. Here, two companies join to sell separate but related products. Examples include T-Mobile and Netflix in the “T-Mobile ONE™ with Netflix On Us” program and the “Capital One Venture Rewards/Hotels .com 10x” partnership.</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The IMC planning process begins with communications</a:t>
            </a:r>
            <a:r>
              <a:rPr lang="en-US" baseline="0" dirty="0">
                <a:latin typeface="Arial" panose="020B0604020202020204" pitchFamily="34" charset="0"/>
              </a:rPr>
              <a:t> research</a:t>
            </a:r>
            <a:r>
              <a:rPr lang="en-US" dirty="0">
                <a:latin typeface="Arial" panose="020B0604020202020204" pitchFamily="34" charset="0"/>
              </a:rPr>
              <a:t>. From this research, decisions about the target market and product positioning can be made. These are joint decisions because one decision</a:t>
            </a:r>
            <a:r>
              <a:rPr lang="en-US" baseline="0" dirty="0">
                <a:latin typeface="Arial" panose="020B0604020202020204" pitchFamily="34" charset="0"/>
              </a:rPr>
              <a:t> </a:t>
            </a:r>
            <a:r>
              <a:rPr lang="en-US" dirty="0">
                <a:latin typeface="Arial" panose="020B0604020202020204" pitchFamily="34" charset="0"/>
              </a:rPr>
              <a:t>affects the other. Next, communication objectives are formulated. From the objectives come the budget and a selection of the appropriate IMC components. Again, it is a mutual decision because the budget impacts which IMC components can be used and the selection of the IMC components affects the budget.</a:t>
            </a:r>
            <a:endParaRPr lang="en-IN" dirty="0"/>
          </a:p>
          <a:p>
            <a:endParaRPr lang="en-IN" dirty="0"/>
          </a:p>
          <a:p>
            <a:r>
              <a:rPr lang="en-US" sz="1800" dirty="0">
                <a:effectLst/>
                <a:latin typeface="Calibri" panose="020F0502020204030204" pitchFamily="34" charset="0"/>
                <a:ea typeface="Calibri" panose="020F0502020204030204" pitchFamily="34" charset="0"/>
              </a:rPr>
              <a:t>The diagram is structured as follows. Communications research flows to the target market. The target market flows to product positioning which flows to objectives. The objectives flow to both budget and I M C components. I M C components flow reciprocally to budget.</a:t>
            </a:r>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The first step in IMC planning is conducting research. If an advertising agency is used, then it is the responsibility of the agency to conduct this research so they understand the customer. What are the key benefits customers derive from the product? Consumers buy benefits, not attributes, so it is important to think in those terms, i.e. what does this product do for customers; how does it help them? </a:t>
            </a:r>
            <a:r>
              <a:rPr lang="en-US" b="1" dirty="0">
                <a:latin typeface="Arial" panose="020B0604020202020204" pitchFamily="34" charset="0"/>
              </a:rPr>
              <a:t>Product-specific research</a:t>
            </a:r>
            <a:r>
              <a:rPr lang="en-US" dirty="0">
                <a:latin typeface="Arial" panose="020B0604020202020204" pitchFamily="34" charset="0"/>
              </a:rPr>
              <a:t> involves identifying the key selling points of a product and the desirable features. To develop an advertising campaign, the creative staff should understand the product. </a:t>
            </a:r>
            <a:r>
              <a:rPr lang="en-US" b="1" dirty="0">
                <a:latin typeface="Arial" panose="020B0604020202020204" pitchFamily="34" charset="0"/>
              </a:rPr>
              <a:t>Customer-oriented research </a:t>
            </a:r>
            <a:r>
              <a:rPr lang="en-US" dirty="0">
                <a:latin typeface="Arial" panose="020B0604020202020204" pitchFamily="34" charset="0"/>
              </a:rPr>
              <a:t>focuses on the users of the product and how, when, and why the product is used. Researchers can use approaches based in anthropology, sociology, and psychology. A common method used by agencies for customer-oriented research is the focus group. </a:t>
            </a:r>
            <a:r>
              <a:rPr lang="en-US" b="1" dirty="0">
                <a:latin typeface="Arial" panose="020B0604020202020204" pitchFamily="34" charset="0"/>
              </a:rPr>
              <a:t>Target-market</a:t>
            </a:r>
            <a:r>
              <a:rPr lang="en-US" b="1" baseline="0" dirty="0">
                <a:latin typeface="Arial" panose="020B0604020202020204" pitchFamily="34" charset="0"/>
              </a:rPr>
              <a:t> research</a:t>
            </a:r>
            <a:r>
              <a:rPr lang="en-US" b="0" baseline="0" dirty="0">
                <a:latin typeface="Arial" panose="020B0604020202020204" pitchFamily="34" charset="0"/>
              </a:rPr>
              <a:t> utilizes the information gathered through product and customer research to determine the best target market for the brand, product, or particular campaign.</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To be a viable market segment, it must meet four criteria. First, the individuals or businesses within the segment should be homogeneous; that is, they should be alike. Second, the market segment must differ from the general population and also be different than other market segments. Third, the market segment has to be large enough to be financially viable to support a marketing campaign. While some market segments meet the first two criteria, they are too small to support a different campaign. Based</a:t>
            </a:r>
            <a:r>
              <a:rPr lang="en-US" baseline="0" dirty="0">
                <a:latin typeface="Arial" panose="020B0604020202020204" pitchFamily="34" charset="0"/>
              </a:rPr>
              <a:t> on t</a:t>
            </a:r>
            <a:r>
              <a:rPr lang="en-US" dirty="0">
                <a:latin typeface="Arial" panose="020B0604020202020204" pitchFamily="34" charset="0"/>
              </a:rPr>
              <a:t>he last criteria,</a:t>
            </a:r>
            <a:r>
              <a:rPr lang="en-US" baseline="0" dirty="0">
                <a:latin typeface="Arial" panose="020B0604020202020204" pitchFamily="34" charset="0"/>
              </a:rPr>
              <a:t> </a:t>
            </a:r>
            <a:r>
              <a:rPr lang="en-US" dirty="0">
                <a:latin typeface="Arial" panose="020B0604020202020204" pitchFamily="34" charset="0"/>
              </a:rPr>
              <a:t>the market segment must be reachable through some type of media or marketing communications channel.</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dirty="0">
                <a:latin typeface="Arial" panose="020B0604020202020204" pitchFamily="34" charset="0"/>
              </a:rPr>
              <a:t>Consumer markets can be segmented, or divided, along a number of dimensions. The most common is demographics because it is the easiest. Other methods used include psychographics, generations, geographic, geodemographics, benefits, and usage. </a:t>
            </a:r>
            <a:r>
              <a:rPr lang="en-US" sz="1200" b="0" i="0" u="none" strike="noStrike" kern="1200" baseline="0" dirty="0">
                <a:solidFill>
                  <a:schemeClr val="tx1"/>
                </a:solidFill>
                <a:latin typeface="+mn-lt"/>
                <a:ea typeface="+mn-ea"/>
                <a:cs typeface="+mn-cs"/>
              </a:rPr>
              <a:t>This Piccadilly advertisement might have resulted from a focus group indicating that people prefer locally made food products.</a:t>
            </a:r>
            <a:endParaRPr lang="en-IN"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panose="020B0604020202020204"/>
                <a:ea typeface="Arial" panose="020B0604020202020204"/>
                <a:cs typeface="Arial" panose="020B0604020202020204"/>
                <a:sym typeface="Arial" panose="020B0604020202020204"/>
              </a:rPr>
            </a:fld>
            <a:endParaRPr lang="en-US" sz="12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hapter Opener-add copyright">
    <p:spTree>
      <p:nvGrpSpPr>
        <p:cNvPr id="1" name="Shape 37"/>
        <p:cNvGrpSpPr/>
        <p:nvPr/>
      </p:nvGrpSpPr>
      <p:grpSpPr>
        <a:xfrm>
          <a:off x="0" y="0"/>
          <a:ext cx="0" cy="0"/>
          <a:chOff x="0" y="0"/>
          <a:chExt cx="0" cy="0"/>
        </a:xfrm>
      </p:grpSpPr>
      <p:sp>
        <p:nvSpPr>
          <p:cNvPr id="38" name="Title Placeholder"/>
          <p:cNvSpPr txBox="1">
            <a:spLocks noGrp="1"/>
          </p:cNvSpPr>
          <p:nvPr>
            <p:ph type="title"/>
          </p:nvPr>
        </p:nvSpPr>
        <p:spPr>
          <a:xfrm>
            <a:off x="457200" y="215371"/>
            <a:ext cx="8229600" cy="622828"/>
          </a:xfrm>
          <a:prstGeom prst="rect">
            <a:avLst/>
          </a:prstGeom>
          <a:noFill/>
          <a:ln>
            <a:noFill/>
          </a:ln>
        </p:spPr>
        <p:txBody>
          <a:bodyPr lIns="91425" tIns="91425" rIns="91425" bIns="91425" anchor="ctr" anchorCtr="0"/>
          <a:lstStyle>
            <a:lvl1pPr marL="0" marR="0" lvl="0" indent="0" algn="l" rtl="0">
              <a:lnSpc>
                <a:spcPct val="100000"/>
              </a:lnSpc>
              <a:spcBef>
                <a:spcPts val="0"/>
              </a:spcBef>
              <a:buClr>
                <a:srgbClr val="007FA3"/>
              </a:buClr>
              <a:buFont typeface="Times New Roman" panose="02020603050405020304"/>
              <a:buNone/>
              <a:defRPr sz="3600" b="1" i="0" u="none" strike="noStrike" cap="none">
                <a:solidFill>
                  <a:srgbClr val="007FA3"/>
                </a:solidFill>
                <a:latin typeface="+mj-lt"/>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Content Placeholder"/>
          <p:cNvSpPr txBox="1">
            <a:spLocks noGrp="1"/>
          </p:cNvSpPr>
          <p:nvPr>
            <p:ph type="body" idx="1"/>
          </p:nvPr>
        </p:nvSpPr>
        <p:spPr>
          <a:xfrm>
            <a:off x="457200" y="958098"/>
            <a:ext cx="8229600" cy="478970"/>
          </a:xfrm>
          <a:prstGeom prst="rect">
            <a:avLst/>
          </a:prstGeom>
          <a:noFill/>
          <a:ln>
            <a:noFill/>
          </a:ln>
        </p:spPr>
        <p:txBody>
          <a:bodyPr lIns="91425" tIns="91425" rIns="91425" bIns="91425" anchor="ctr" anchorCtr="0"/>
          <a:lstStyle>
            <a:lvl1pPr marL="0" marR="0" lvl="0" indent="0" algn="l" rtl="0">
              <a:spcBef>
                <a:spcPts val="0"/>
              </a:spcBef>
              <a:buClr>
                <a:srgbClr val="007FA3"/>
              </a:buClr>
              <a:buFont typeface="Arial" panose="020B0604020202020204"/>
              <a:buNone/>
              <a:defRPr sz="2000" b="0" i="0" u="none" strike="noStrike" cap="none">
                <a:solidFill>
                  <a:srgbClr val="007FA3"/>
                </a:solidFill>
                <a:latin typeface="+mn-lt"/>
                <a:ea typeface="Arial" panose="020B0604020202020204"/>
                <a:cs typeface="Arial" panose="020B0604020202020204"/>
                <a:sym typeface="Arial" panose="020B0604020202020204"/>
              </a:defRPr>
            </a:lvl1pPr>
            <a:lvl2pPr marL="0" marR="0" lvl="1"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L="0" marR="0" lvl="2" indent="0" algn="l" rtl="0">
              <a:spcBef>
                <a:spcPts val="0"/>
              </a:spcBef>
              <a:buClr>
                <a:srgbClr val="007FA3"/>
              </a:buClr>
              <a:buFont typeface="Noto Sans Symbols"/>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L="0" marR="0" lvl="3"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L="0" marR="0" lvl="4"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L="0" marR="0" lvl="5"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L="0" marR="0" lvl="6"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L="0" marR="0" lvl="7"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L="0" marR="0" lvl="8" indent="0" algn="l" rtl="0">
              <a:spcBef>
                <a:spcPts val="0"/>
              </a:spcBef>
              <a:buClr>
                <a:srgbClr val="007FA3"/>
              </a:buClr>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4" name="Content Placeholder 3"/>
          <p:cNvSpPr>
            <a:spLocks noGrp="1"/>
          </p:cNvSpPr>
          <p:nvPr>
            <p:ph sz="quarter" idx="13" hasCustomPrompt="1"/>
          </p:nvPr>
        </p:nvSpPr>
        <p:spPr>
          <a:xfrm>
            <a:off x="457200" y="1600200"/>
            <a:ext cx="4397375" cy="4525963"/>
          </a:xfrm>
        </p:spPr>
        <p:txBody>
          <a:bodyPr/>
          <a:lstStyle>
            <a:lvl1pPr marL="101600" indent="0">
              <a:buNone/>
              <a:defRPr/>
            </a:lvl1pPr>
          </a:lstStyle>
          <a:p>
            <a:pPr lvl="0"/>
            <a:r>
              <a:rPr lang="en-US" dirty="0"/>
              <a:t>Image of front cover</a:t>
            </a:r>
            <a:endParaRPr lang="en-US" dirty="0"/>
          </a:p>
        </p:txBody>
      </p:sp>
      <p:sp>
        <p:nvSpPr>
          <p:cNvPr id="6" name="Content Placeholder 5"/>
          <p:cNvSpPr>
            <a:spLocks noGrp="1"/>
          </p:cNvSpPr>
          <p:nvPr>
            <p:ph sz="quarter" idx="14" hasCustomPrompt="1"/>
          </p:nvPr>
        </p:nvSpPr>
        <p:spPr>
          <a:xfrm>
            <a:off x="5029200" y="1600200"/>
            <a:ext cx="3657600" cy="1492250"/>
          </a:xfrm>
        </p:spPr>
        <p:txBody>
          <a:bodyPr anchor="b"/>
          <a:lstStyle>
            <a:lvl1pPr marL="101600" indent="0" algn="ctr">
              <a:buNone/>
              <a:defRPr sz="3000" b="1">
                <a:latin typeface="+mn-lt"/>
              </a:defRPr>
            </a:lvl1pPr>
            <a:lvl2pPr marL="558800" indent="0">
              <a:buNone/>
              <a:defRPr/>
            </a:lvl2pPr>
          </a:lstStyle>
          <a:p>
            <a:pPr lvl="0"/>
            <a:r>
              <a:rPr lang="en-US" dirty="0"/>
              <a:t>Chapter #</a:t>
            </a:r>
            <a:endParaRPr lang="en-US" dirty="0"/>
          </a:p>
        </p:txBody>
      </p:sp>
      <p:sp>
        <p:nvSpPr>
          <p:cNvPr id="8" name="Content Placeholder 7"/>
          <p:cNvSpPr>
            <a:spLocks noGrp="1"/>
          </p:cNvSpPr>
          <p:nvPr>
            <p:ph sz="quarter" idx="15" hasCustomPrompt="1"/>
          </p:nvPr>
        </p:nvSpPr>
        <p:spPr>
          <a:xfrm>
            <a:off x="5029200" y="3252788"/>
            <a:ext cx="3657600" cy="2873375"/>
          </a:xfrm>
        </p:spPr>
        <p:txBody>
          <a:bodyPr/>
          <a:lstStyle>
            <a:lvl1pPr marL="0" indent="0" algn="ctr">
              <a:buNone/>
              <a:defRPr sz="2200">
                <a:latin typeface="+mn-lt"/>
              </a:defRPr>
            </a:lvl1pPr>
          </a:lstStyle>
          <a:p>
            <a:pPr lvl="0"/>
            <a:r>
              <a:rPr lang="en-US" dirty="0"/>
              <a:t>Chapter name</a:t>
            </a:r>
            <a:endParaRPr lang="en-US" dirty="0"/>
          </a:p>
        </p:txBody>
      </p:sp>
      <p:sp>
        <p:nvSpPr>
          <p:cNvPr id="12"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pPr>
              <a:defRPr/>
            </a:pPr>
            <a:endParaRPr lang="en-US" dirty="0">
              <a:solidFill>
                <a:schemeClr val="tx1"/>
              </a:solidFill>
            </a:endParaRPr>
          </a:p>
        </p:txBody>
      </p:sp>
      <p:sp>
        <p:nvSpPr>
          <p:cNvPr id="13"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fld>
            <a:endParaRPr lang="en-US" sz="900" dirty="0"/>
          </a:p>
        </p:txBody>
      </p:sp>
      <p:sp>
        <p:nvSpPr>
          <p:cNvPr id="9" name="Picture Placeholder 8"/>
          <p:cNvSpPr>
            <a:spLocks noGrp="1"/>
          </p:cNvSpPr>
          <p:nvPr>
            <p:ph type="pic" sz="quarter" idx="16" hasCustomPrompt="1"/>
          </p:nvPr>
        </p:nvSpPr>
        <p:spPr>
          <a:xfrm>
            <a:off x="457200" y="6400801"/>
            <a:ext cx="1001713" cy="228600"/>
          </a:xfrm>
        </p:spPr>
        <p:txBody>
          <a:bodyPr anchor="ctr"/>
          <a:lstStyle>
            <a:lvl1pPr>
              <a:buNone/>
              <a:defRPr sz="1200">
                <a:latin typeface="Verdana" panose="020B0604030504040204" pitchFamily="34" charset="0"/>
                <a:ea typeface="Verdana" panose="020B0604030504040204" pitchFamily="34" charset="0"/>
              </a:defRPr>
            </a:lvl1pPr>
          </a:lstStyle>
          <a:p>
            <a:r>
              <a:rPr lang="en-US" dirty="0"/>
              <a:t>Logo</a:t>
            </a:r>
            <a:endParaRPr lang="en-US" dirty="0"/>
          </a:p>
        </p:txBody>
      </p:sp>
      <p:sp>
        <p:nvSpPr>
          <p:cNvPr id="18" name="Content Placeholder 17"/>
          <p:cNvSpPr>
            <a:spLocks noGrp="1"/>
          </p:cNvSpPr>
          <p:nvPr>
            <p:ph sz="quarter" idx="17" hasCustomPrompt="1"/>
          </p:nvPr>
        </p:nvSpPr>
        <p:spPr>
          <a:xfrm>
            <a:off x="2097088" y="6400800"/>
            <a:ext cx="6589712" cy="228600"/>
          </a:xfrm>
        </p:spPr>
        <p:txBody>
          <a:bodyPr anchor="ctr"/>
          <a:lstStyle>
            <a:lvl1pPr algn="r">
              <a:buNone/>
              <a:defRPr sz="1200">
                <a:latin typeface="Verdana" panose="020B0604030504040204" pitchFamily="34" charset="0"/>
                <a:ea typeface="Verdana" panose="020B0604030504040204" pitchFamily="34" charset="0"/>
              </a:defRPr>
            </a:lvl1pPr>
          </a:lstStyle>
          <a:p>
            <a:pPr lvl="0"/>
            <a:r>
              <a:rPr lang="en-US" dirty="0"/>
              <a:t>Copyright Information</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Figure + Caption">
    <p:spTree>
      <p:nvGrpSpPr>
        <p:cNvPr id="1" name="Shape 53"/>
        <p:cNvGrpSpPr/>
        <p:nvPr/>
      </p:nvGrpSpPr>
      <p:grpSpPr>
        <a:xfrm>
          <a:off x="0" y="0"/>
          <a:ext cx="0" cy="0"/>
          <a:chOff x="0" y="0"/>
          <a:chExt cx="0" cy="0"/>
        </a:xfrm>
      </p:grpSpPr>
      <p:sp>
        <p:nvSpPr>
          <p:cNvPr id="54" name="Tile Placeholder"/>
          <p:cNvSpPr txBox="1">
            <a:spLocks noGrp="1"/>
          </p:cNvSpPr>
          <p:nvPr>
            <p:ph type="title" hasCustomPrompt="1"/>
          </p:nvPr>
        </p:nvSpPr>
        <p:spPr>
          <a:xfrm>
            <a:off x="457200" y="241479"/>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600" b="1" i="0" u="none" strike="noStrike" cap="none">
                <a:solidFill>
                  <a:srgbClr val="007FA3"/>
                </a:solidFill>
                <a:latin typeface="+mj-lt"/>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3" name="Picture Placeholder 2"/>
          <p:cNvSpPr>
            <a:spLocks noGrp="1"/>
          </p:cNvSpPr>
          <p:nvPr>
            <p:ph type="pic" sz="quarter" idx="13"/>
          </p:nvPr>
        </p:nvSpPr>
        <p:spPr>
          <a:xfrm>
            <a:off x="457200" y="1564404"/>
            <a:ext cx="8232775" cy="3417887"/>
          </a:xfrm>
        </p:spPr>
        <p:txBody>
          <a:bodyPr/>
          <a:lstStyle/>
          <a:p>
            <a:endParaRPr lang="en-US" dirty="0"/>
          </a:p>
        </p:txBody>
      </p:sp>
      <p:sp>
        <p:nvSpPr>
          <p:cNvPr id="55" name="Content Placeholder"/>
          <p:cNvSpPr txBox="1">
            <a:spLocks noGrp="1"/>
          </p:cNvSpPr>
          <p:nvPr>
            <p:ph type="body" idx="1" hasCustomPrompt="1"/>
          </p:nvPr>
        </p:nvSpPr>
        <p:spPr>
          <a:xfrm>
            <a:off x="457200" y="5102487"/>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panose="020B0604020202020204"/>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0" marR="0" lvl="1"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0" marR="0" lvl="2" indent="0" algn="l" rtl="0">
              <a:spcBef>
                <a:spcPts val="0"/>
              </a:spcBef>
              <a:buClr>
                <a:srgbClr val="007FA3"/>
              </a:buClr>
              <a:buFont typeface="Noto Sans Symbols"/>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0" marR="0" lvl="3"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0" marR="0" lvl="4"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0" marR="0" lvl="5"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0" marR="0" lvl="6"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0" marR="0" lvl="7"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0" marR="0" lvl="8" indent="0" algn="l" rtl="0">
              <a:spcBef>
                <a:spcPts val="0"/>
              </a:spcBef>
              <a:buClr>
                <a:srgbClr val="007FA3"/>
              </a:buClr>
              <a:buFont typeface="Arial" panose="020B0604020202020204"/>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r>
              <a:rPr lang="en-US" dirty="0"/>
              <a:t>Click to add caption</a:t>
            </a:r>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panose="020B0604020202020204"/>
                <a:ea typeface="Arial" panose="020B0604020202020204"/>
                <a:cs typeface="Arial" panose="020B0604020202020204"/>
                <a:sym typeface="Arial" panose="020B0604020202020204"/>
              </a:rPr>
            </a:fld>
            <a:endParaRPr lang="en-US" sz="900" b="0"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Figure + Caption">
    <p:spTree>
      <p:nvGrpSpPr>
        <p:cNvPr id="1" name=""/>
        <p:cNvGrpSpPr/>
        <p:nvPr/>
      </p:nvGrpSpPr>
      <p:grpSpPr>
        <a:xfrm>
          <a:off x="0" y="0"/>
          <a:ext cx="0" cy="0"/>
          <a:chOff x="0" y="0"/>
          <a:chExt cx="0" cy="0"/>
        </a:xfrm>
      </p:grpSpPr>
      <p:sp>
        <p:nvSpPr>
          <p:cNvPr id="2" name="Title Placeholder"/>
          <p:cNvSpPr>
            <a:spLocks noGrp="1"/>
          </p:cNvSpPr>
          <p:nvPr>
            <p:ph type="title" hasCustomPrompt="1"/>
          </p:nvPr>
        </p:nvSpPr>
        <p:spPr/>
        <p:txBody>
          <a:bodyPr/>
          <a:lstStyle>
            <a:lvl1pPr>
              <a:defRPr sz="3600">
                <a:latin typeface="+mj-lt"/>
              </a:defRPr>
            </a:lvl1pPr>
          </a:lstStyle>
          <a:p>
            <a:r>
              <a:rPr lang="en-US" dirty="0"/>
              <a:t>Click to add figure number and title</a:t>
            </a:r>
            <a:endParaRPr lang="en-US" dirty="0"/>
          </a:p>
        </p:txBody>
      </p:sp>
      <p:sp>
        <p:nvSpPr>
          <p:cNvPr id="7" name="Content Placeholder 6"/>
          <p:cNvSpPr>
            <a:spLocks noGrp="1"/>
          </p:cNvSpPr>
          <p:nvPr>
            <p:ph sz="quarter" idx="13" hasCustomPrompt="1"/>
          </p:nvPr>
        </p:nvSpPr>
        <p:spPr>
          <a:xfrm>
            <a:off x="457200" y="1558412"/>
            <a:ext cx="4484688" cy="3754437"/>
          </a:xfrm>
        </p:spPr>
        <p:txBody>
          <a:bodyPr/>
          <a:lstStyle>
            <a:lvl1pPr>
              <a:defRPr/>
            </a:lvl1pPr>
          </a:lstStyle>
          <a:p>
            <a:pPr lvl="0"/>
            <a:r>
              <a:rPr lang="en-US" dirty="0"/>
              <a:t>Figure</a:t>
            </a:r>
            <a:endParaRPr lang="en-US" dirty="0"/>
          </a:p>
        </p:txBody>
      </p:sp>
      <p:sp>
        <p:nvSpPr>
          <p:cNvPr id="12" name="Content Placeholder 11"/>
          <p:cNvSpPr>
            <a:spLocks noGrp="1"/>
          </p:cNvSpPr>
          <p:nvPr>
            <p:ph sz="quarter" idx="15"/>
          </p:nvPr>
        </p:nvSpPr>
        <p:spPr>
          <a:xfrm>
            <a:off x="5048250" y="1558412"/>
            <a:ext cx="3638550" cy="3754437"/>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8448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indent="-230505" algn="l" rtl="0">
              <a:lnSpc>
                <a:spcPct val="100000"/>
              </a:lnSpc>
              <a:spcAft>
                <a:spcPts val="0"/>
              </a:spcAft>
              <a:buClr>
                <a:srgbClr val="007FA3"/>
              </a:buClr>
              <a:buSzPct val="100000"/>
              <a:defRPr lang="en-US" sz="2400" b="0" i="0" u="none" strike="noStrike" cap="none" dirty="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8" name="Content Placeholder 7"/>
          <p:cNvSpPr>
            <a:spLocks noGrp="1"/>
          </p:cNvSpPr>
          <p:nvPr>
            <p:ph sz="quarter" idx="14" hasCustomPrompt="1"/>
          </p:nvPr>
        </p:nvSpPr>
        <p:spPr>
          <a:xfrm>
            <a:off x="457200" y="5420799"/>
            <a:ext cx="8229600" cy="533400"/>
          </a:xfrm>
        </p:spPr>
        <p:txBody>
          <a:bodyPr/>
          <a:lstStyle>
            <a:lvl1pPr>
              <a:defRPr/>
            </a:lvl1pPr>
          </a:lstStyle>
          <a:p>
            <a:pPr lvl="0"/>
            <a:r>
              <a:rPr lang="en-US" dirty="0"/>
              <a:t>Caption</a:t>
            </a:r>
            <a:endParaRPr lang="en-US" dirty="0"/>
          </a:p>
        </p:txBody>
      </p:sp>
      <p:sp>
        <p:nvSpPr>
          <p:cNvPr id="3" name="Date Placeholder 2"/>
          <p:cNvSpPr>
            <a:spLocks noGrp="1"/>
          </p:cNvSpPr>
          <p:nvPr>
            <p:ph type="dt" idx="10"/>
          </p:nvPr>
        </p:nvSpPr>
        <p:spPr/>
        <p:txBody>
          <a:bodyPr/>
          <a:lstStyle/>
          <a:p>
            <a:endParaRPr lang="en-US" dirty="0"/>
          </a:p>
        </p:txBody>
      </p:sp>
      <p:sp>
        <p:nvSpPr>
          <p:cNvPr id="4" name="Slide Number Placeholder 3"/>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dirty="0">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bel Layout 1">
    <p:spTree>
      <p:nvGrpSpPr>
        <p:cNvPr id="1" name=""/>
        <p:cNvGrpSpPr/>
        <p:nvPr/>
      </p:nvGrpSpPr>
      <p:grpSpPr>
        <a:xfrm>
          <a:off x="0" y="0"/>
          <a:ext cx="0" cy="0"/>
          <a:chOff x="0" y="0"/>
          <a:chExt cx="0" cy="0"/>
        </a:xfrm>
      </p:grpSpPr>
      <p:sp>
        <p:nvSpPr>
          <p:cNvPr id="2" name="Title Placeholder"/>
          <p:cNvSpPr>
            <a:spLocks noGrp="1"/>
          </p:cNvSpPr>
          <p:nvPr>
            <p:ph type="title" hasCustomPrompt="1"/>
          </p:nvPr>
        </p:nvSpPr>
        <p:spPr/>
        <p:txBody>
          <a:bodyPr/>
          <a:lstStyle>
            <a:lvl1pPr>
              <a:defRPr sz="3600">
                <a:latin typeface="+mj-lt"/>
              </a:defRPr>
            </a:lvl1pPr>
          </a:lstStyle>
          <a:p>
            <a:r>
              <a:rPr lang="en-US" dirty="0"/>
              <a:t>Click to add title</a:t>
            </a:r>
            <a:endParaRPr lang="en-US" dirty="0"/>
          </a:p>
        </p:txBody>
      </p:sp>
      <p:sp>
        <p:nvSpPr>
          <p:cNvPr id="7" name="Image title"/>
          <p:cNvSpPr>
            <a:spLocks noGrp="1"/>
          </p:cNvSpPr>
          <p:nvPr>
            <p:ph type="body" sz="quarter" idx="13" hasCustomPrompt="1"/>
          </p:nvPr>
        </p:nvSpPr>
        <p:spPr>
          <a:xfrm>
            <a:off x="2982913" y="4359275"/>
            <a:ext cx="3482975" cy="600075"/>
          </a:xfrm>
        </p:spPr>
        <p:txBody>
          <a:bodyPr/>
          <a:lstStyle>
            <a:lvl1pPr marL="101600" indent="0">
              <a:buNone/>
              <a:defRPr/>
            </a:lvl1pPr>
          </a:lstStyle>
          <a:p>
            <a:pPr lvl="0"/>
            <a:r>
              <a:rPr lang="en-US" dirty="0"/>
              <a:t>Image title</a:t>
            </a:r>
            <a:endParaRPr lang="en-US" dirty="0"/>
          </a:p>
        </p:txBody>
      </p:sp>
      <p:sp>
        <p:nvSpPr>
          <p:cNvPr id="9" name="Image"/>
          <p:cNvSpPr>
            <a:spLocks noGrp="1"/>
          </p:cNvSpPr>
          <p:nvPr>
            <p:ph type="pic" sz="quarter" idx="14" hasCustomPrompt="1"/>
          </p:nvPr>
        </p:nvSpPr>
        <p:spPr>
          <a:xfrm>
            <a:off x="2982912" y="1681163"/>
            <a:ext cx="3482975" cy="2559050"/>
          </a:xfrm>
        </p:spPr>
        <p:txBody>
          <a:bodyPr/>
          <a:lstStyle>
            <a:lvl1pPr marL="101600" indent="0">
              <a:buNone/>
              <a:defRPr/>
            </a:lvl1pPr>
          </a:lstStyle>
          <a:p>
            <a:r>
              <a:rPr lang="en-US" dirty="0"/>
              <a:t>Image</a:t>
            </a:r>
            <a:endParaRPr lang="en-US" dirty="0"/>
          </a:p>
        </p:txBody>
      </p:sp>
      <p:sp>
        <p:nvSpPr>
          <p:cNvPr id="11" name="Label 1"/>
          <p:cNvSpPr>
            <a:spLocks noGrp="1"/>
          </p:cNvSpPr>
          <p:nvPr>
            <p:ph type="body" sz="quarter" idx="15" hasCustomPrompt="1"/>
          </p:nvPr>
        </p:nvSpPr>
        <p:spPr>
          <a:xfrm>
            <a:off x="808109" y="1681163"/>
            <a:ext cx="1220716" cy="627062"/>
          </a:xfrm>
        </p:spPr>
        <p:txBody>
          <a:bodyPr/>
          <a:lstStyle>
            <a:lvl1pPr marL="101600" indent="0">
              <a:buNone/>
              <a:defRPr/>
            </a:lvl1pPr>
          </a:lstStyle>
          <a:p>
            <a:pPr lvl="0"/>
            <a:r>
              <a:rPr lang="en-US" dirty="0"/>
              <a:t>Label 1</a:t>
            </a:r>
            <a:endParaRPr lang="en-US" dirty="0"/>
          </a:p>
        </p:txBody>
      </p:sp>
      <p:sp>
        <p:nvSpPr>
          <p:cNvPr id="13" name="Label 2"/>
          <p:cNvSpPr>
            <a:spLocks noGrp="1"/>
          </p:cNvSpPr>
          <p:nvPr>
            <p:ph type="body" sz="quarter" idx="16" hasCustomPrompt="1"/>
          </p:nvPr>
        </p:nvSpPr>
        <p:spPr>
          <a:xfrm>
            <a:off x="808109" y="2647157"/>
            <a:ext cx="1206500" cy="627062"/>
          </a:xfrm>
        </p:spPr>
        <p:txBody>
          <a:bodyPr/>
          <a:lstStyle>
            <a:lvl1pPr marL="101600" indent="0">
              <a:buNone/>
              <a:defRPr/>
            </a:lvl1pPr>
          </a:lstStyle>
          <a:p>
            <a:pPr lvl="0"/>
            <a:r>
              <a:rPr lang="en-US" dirty="0"/>
              <a:t>Label 2</a:t>
            </a:r>
            <a:endParaRPr lang="en-US" dirty="0"/>
          </a:p>
        </p:txBody>
      </p:sp>
      <p:sp>
        <p:nvSpPr>
          <p:cNvPr id="15" name="Label 3"/>
          <p:cNvSpPr>
            <a:spLocks noGrp="1"/>
          </p:cNvSpPr>
          <p:nvPr>
            <p:ph type="body" sz="quarter" idx="17" hasCustomPrompt="1"/>
          </p:nvPr>
        </p:nvSpPr>
        <p:spPr>
          <a:xfrm>
            <a:off x="808109" y="3613151"/>
            <a:ext cx="1206500" cy="627062"/>
          </a:xfrm>
        </p:spPr>
        <p:txBody>
          <a:bodyPr/>
          <a:lstStyle>
            <a:lvl1pPr marL="101600" indent="0">
              <a:buNone/>
              <a:defRPr/>
            </a:lvl1pPr>
          </a:lstStyle>
          <a:p>
            <a:pPr lvl="0"/>
            <a:r>
              <a:rPr lang="en-US" dirty="0"/>
              <a:t>Label 3</a:t>
            </a:r>
            <a:endParaRPr lang="en-US" dirty="0"/>
          </a:p>
        </p:txBody>
      </p:sp>
      <p:sp>
        <p:nvSpPr>
          <p:cNvPr id="17" name="Label 4"/>
          <p:cNvSpPr>
            <a:spLocks noGrp="1"/>
          </p:cNvSpPr>
          <p:nvPr>
            <p:ph type="body" sz="quarter" idx="18" hasCustomPrompt="1"/>
          </p:nvPr>
        </p:nvSpPr>
        <p:spPr>
          <a:xfrm>
            <a:off x="7381874" y="1681163"/>
            <a:ext cx="1304925" cy="627062"/>
          </a:xfrm>
        </p:spPr>
        <p:txBody>
          <a:bodyPr/>
          <a:lstStyle>
            <a:lvl1pPr marL="101600" indent="0">
              <a:buNone/>
              <a:defRPr/>
            </a:lvl1pPr>
          </a:lstStyle>
          <a:p>
            <a:pPr lvl="0"/>
            <a:r>
              <a:rPr lang="en-US" dirty="0"/>
              <a:t>Label 4</a:t>
            </a:r>
            <a:endParaRPr lang="en-US" dirty="0"/>
          </a:p>
        </p:txBody>
      </p:sp>
      <p:sp>
        <p:nvSpPr>
          <p:cNvPr id="19" name="Label 5"/>
          <p:cNvSpPr>
            <a:spLocks noGrp="1"/>
          </p:cNvSpPr>
          <p:nvPr>
            <p:ph type="body" sz="quarter" idx="19" hasCustomPrompt="1"/>
          </p:nvPr>
        </p:nvSpPr>
        <p:spPr>
          <a:xfrm>
            <a:off x="7381874" y="2651590"/>
            <a:ext cx="1304925" cy="618196"/>
          </a:xfrm>
        </p:spPr>
        <p:txBody>
          <a:bodyPr/>
          <a:lstStyle>
            <a:lvl1pPr marL="101600" indent="0">
              <a:buNone/>
              <a:defRPr/>
            </a:lvl1pPr>
          </a:lstStyle>
          <a:p>
            <a:pPr lvl="0"/>
            <a:r>
              <a:rPr lang="en-US" dirty="0"/>
              <a:t>Label 5</a:t>
            </a:r>
            <a:endParaRPr lang="en-US" dirty="0"/>
          </a:p>
        </p:txBody>
      </p:sp>
      <p:sp>
        <p:nvSpPr>
          <p:cNvPr id="21" name="Label 6"/>
          <p:cNvSpPr>
            <a:spLocks noGrp="1"/>
          </p:cNvSpPr>
          <p:nvPr>
            <p:ph type="body" sz="quarter" idx="20" hasCustomPrompt="1"/>
          </p:nvPr>
        </p:nvSpPr>
        <p:spPr>
          <a:xfrm>
            <a:off x="7381874" y="3613151"/>
            <a:ext cx="1304925" cy="627063"/>
          </a:xfrm>
        </p:spPr>
        <p:txBody>
          <a:bodyPr/>
          <a:lstStyle>
            <a:lvl1pPr marL="101600" indent="0">
              <a:buNone/>
              <a:defRPr/>
            </a:lvl1pPr>
          </a:lstStyle>
          <a:p>
            <a:pPr lvl="0"/>
            <a:r>
              <a:rPr lang="en-US" dirty="0"/>
              <a:t>Label 6</a:t>
            </a:r>
            <a:endParaRPr lang="en-US" dirty="0"/>
          </a:p>
        </p:txBody>
      </p:sp>
      <p:sp>
        <p:nvSpPr>
          <p:cNvPr id="3" name="Date Placeholder 2"/>
          <p:cNvSpPr>
            <a:spLocks noGrp="1"/>
          </p:cNvSpPr>
          <p:nvPr>
            <p:ph type="dt" idx="10"/>
          </p:nvPr>
        </p:nvSpPr>
        <p:spPr/>
        <p:txBody>
          <a:bodyPr/>
          <a:lstStyle/>
          <a:p>
            <a:endParaRPr lang="en-US" dirty="0"/>
          </a:p>
        </p:txBody>
      </p:sp>
      <p:sp>
        <p:nvSpPr>
          <p:cNvPr id="4" name="Slide Number Placeholder 3"/>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dirty="0">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abel Layout 2">
    <p:spTree>
      <p:nvGrpSpPr>
        <p:cNvPr id="1" name=""/>
        <p:cNvGrpSpPr/>
        <p:nvPr/>
      </p:nvGrpSpPr>
      <p:grpSpPr>
        <a:xfrm>
          <a:off x="0" y="0"/>
          <a:ext cx="0" cy="0"/>
          <a:chOff x="0" y="0"/>
          <a:chExt cx="0" cy="0"/>
        </a:xfrm>
      </p:grpSpPr>
      <p:sp>
        <p:nvSpPr>
          <p:cNvPr id="2" name="Title Placeholder"/>
          <p:cNvSpPr>
            <a:spLocks noGrp="1"/>
          </p:cNvSpPr>
          <p:nvPr>
            <p:ph type="title"/>
          </p:nvPr>
        </p:nvSpPr>
        <p:spPr/>
        <p:txBody>
          <a:bodyPr/>
          <a:lstStyle>
            <a:lvl1pPr>
              <a:defRPr sz="3600">
                <a:latin typeface="+mj-lt"/>
              </a:defRPr>
            </a:lvl1pPr>
          </a:lstStyle>
          <a:p>
            <a:r>
              <a:rPr lang="en-US" dirty="0"/>
              <a:t>Click to edit Master title style</a:t>
            </a:r>
            <a:endParaRPr lang="en-US" dirty="0"/>
          </a:p>
        </p:txBody>
      </p:sp>
      <p:sp>
        <p:nvSpPr>
          <p:cNvPr id="7" name="Image 1 title"/>
          <p:cNvSpPr>
            <a:spLocks noGrp="1"/>
          </p:cNvSpPr>
          <p:nvPr>
            <p:ph type="body" sz="quarter" idx="13" hasCustomPrompt="1"/>
          </p:nvPr>
        </p:nvSpPr>
        <p:spPr>
          <a:xfrm>
            <a:off x="457201" y="4392613"/>
            <a:ext cx="2107323" cy="504825"/>
          </a:xfrm>
        </p:spPr>
        <p:txBody>
          <a:bodyPr/>
          <a:lstStyle>
            <a:lvl1pPr marL="101600" indent="0">
              <a:buNone/>
              <a:defRPr/>
            </a:lvl1pPr>
          </a:lstStyle>
          <a:p>
            <a:pPr lvl="0"/>
            <a:r>
              <a:rPr lang="en-US" dirty="0"/>
              <a:t>Image 1 title</a:t>
            </a:r>
            <a:endParaRPr lang="en-US" dirty="0"/>
          </a:p>
        </p:txBody>
      </p:sp>
      <p:sp>
        <p:nvSpPr>
          <p:cNvPr id="9" name="Image 1"/>
          <p:cNvSpPr>
            <a:spLocks noGrp="1"/>
          </p:cNvSpPr>
          <p:nvPr>
            <p:ph type="pic" sz="quarter" idx="14" hasCustomPrompt="1"/>
          </p:nvPr>
        </p:nvSpPr>
        <p:spPr>
          <a:xfrm>
            <a:off x="457200" y="1817688"/>
            <a:ext cx="2107324" cy="2386012"/>
          </a:xfrm>
        </p:spPr>
        <p:txBody>
          <a:bodyPr/>
          <a:lstStyle>
            <a:lvl1pPr marL="101600" indent="0">
              <a:buNone/>
              <a:defRPr/>
            </a:lvl1pPr>
          </a:lstStyle>
          <a:p>
            <a:r>
              <a:rPr lang="en-US" dirty="0"/>
              <a:t>Image 1</a:t>
            </a:r>
            <a:endParaRPr lang="en-US" dirty="0"/>
          </a:p>
        </p:txBody>
      </p:sp>
      <p:sp>
        <p:nvSpPr>
          <p:cNvPr id="11" name="Label 1.1"/>
          <p:cNvSpPr>
            <a:spLocks noGrp="1"/>
          </p:cNvSpPr>
          <p:nvPr>
            <p:ph type="body" sz="quarter" idx="15" hasCustomPrompt="1"/>
          </p:nvPr>
        </p:nvSpPr>
        <p:spPr>
          <a:xfrm>
            <a:off x="2774622" y="1794947"/>
            <a:ext cx="1534619" cy="591855"/>
          </a:xfrm>
        </p:spPr>
        <p:txBody>
          <a:bodyPr/>
          <a:lstStyle>
            <a:lvl1pPr marL="101600" indent="0">
              <a:buNone/>
              <a:defRPr/>
            </a:lvl1pPr>
          </a:lstStyle>
          <a:p>
            <a:pPr lvl="0"/>
            <a:r>
              <a:rPr lang="en-US" dirty="0"/>
              <a:t>Label 1.1</a:t>
            </a:r>
            <a:endParaRPr lang="en-US" dirty="0"/>
          </a:p>
        </p:txBody>
      </p:sp>
      <p:sp>
        <p:nvSpPr>
          <p:cNvPr id="13" name="Label 1.2"/>
          <p:cNvSpPr>
            <a:spLocks noGrp="1"/>
          </p:cNvSpPr>
          <p:nvPr>
            <p:ph type="body" sz="quarter" idx="16" hasCustomPrompt="1"/>
          </p:nvPr>
        </p:nvSpPr>
        <p:spPr>
          <a:xfrm>
            <a:off x="2774622" y="2707481"/>
            <a:ext cx="1534619" cy="606425"/>
          </a:xfrm>
        </p:spPr>
        <p:txBody>
          <a:bodyPr/>
          <a:lstStyle>
            <a:lvl1pPr marL="101600" indent="0">
              <a:buNone/>
              <a:defRPr/>
            </a:lvl1pPr>
          </a:lstStyle>
          <a:p>
            <a:pPr lvl="0"/>
            <a:r>
              <a:rPr lang="en-US" dirty="0"/>
              <a:t>Label 1.2</a:t>
            </a:r>
            <a:endParaRPr lang="en-US" dirty="0"/>
          </a:p>
        </p:txBody>
      </p:sp>
      <p:sp>
        <p:nvSpPr>
          <p:cNvPr id="15" name="Label 1.3"/>
          <p:cNvSpPr>
            <a:spLocks noGrp="1"/>
          </p:cNvSpPr>
          <p:nvPr>
            <p:ph type="body" sz="quarter" idx="17" hasCustomPrompt="1"/>
          </p:nvPr>
        </p:nvSpPr>
        <p:spPr>
          <a:xfrm>
            <a:off x="2774622" y="3597275"/>
            <a:ext cx="1534619" cy="606425"/>
          </a:xfrm>
        </p:spPr>
        <p:txBody>
          <a:bodyPr/>
          <a:lstStyle>
            <a:lvl1pPr marL="101600" indent="0">
              <a:buNone/>
              <a:defRPr/>
            </a:lvl1pPr>
          </a:lstStyle>
          <a:p>
            <a:pPr lvl="0"/>
            <a:r>
              <a:rPr lang="en-US" dirty="0"/>
              <a:t>Label 1.3</a:t>
            </a:r>
            <a:endParaRPr lang="en-US" dirty="0"/>
          </a:p>
        </p:txBody>
      </p:sp>
      <p:sp>
        <p:nvSpPr>
          <p:cNvPr id="17" name="Image 2 title"/>
          <p:cNvSpPr>
            <a:spLocks noGrp="1"/>
          </p:cNvSpPr>
          <p:nvPr>
            <p:ph type="body" sz="quarter" idx="18" hasCustomPrompt="1"/>
          </p:nvPr>
        </p:nvSpPr>
        <p:spPr>
          <a:xfrm>
            <a:off x="4931596" y="4347439"/>
            <a:ext cx="2107323" cy="504825"/>
          </a:xfrm>
        </p:spPr>
        <p:txBody>
          <a:bodyPr/>
          <a:lstStyle>
            <a:lvl1pPr marL="101600" indent="0">
              <a:buNone/>
              <a:defRPr/>
            </a:lvl1pPr>
          </a:lstStyle>
          <a:p>
            <a:pPr lvl="0"/>
            <a:r>
              <a:rPr lang="en-US" dirty="0"/>
              <a:t>Image 2 title</a:t>
            </a:r>
            <a:endParaRPr lang="en-US" dirty="0"/>
          </a:p>
        </p:txBody>
      </p:sp>
      <p:sp>
        <p:nvSpPr>
          <p:cNvPr id="19" name="Image 2"/>
          <p:cNvSpPr>
            <a:spLocks noGrp="1"/>
          </p:cNvSpPr>
          <p:nvPr>
            <p:ph type="pic" sz="quarter" idx="19" hasCustomPrompt="1"/>
          </p:nvPr>
        </p:nvSpPr>
        <p:spPr>
          <a:xfrm>
            <a:off x="4931596" y="1806537"/>
            <a:ext cx="2107323" cy="2397164"/>
          </a:xfrm>
        </p:spPr>
        <p:txBody>
          <a:bodyPr/>
          <a:lstStyle>
            <a:lvl1pPr marL="101600" indent="0">
              <a:buNone/>
              <a:defRPr/>
            </a:lvl1pPr>
          </a:lstStyle>
          <a:p>
            <a:r>
              <a:rPr lang="en-US" dirty="0"/>
              <a:t>Image 2</a:t>
            </a:r>
            <a:endParaRPr lang="en-US" dirty="0"/>
          </a:p>
        </p:txBody>
      </p:sp>
      <p:sp>
        <p:nvSpPr>
          <p:cNvPr id="21" name="Label 2.1"/>
          <p:cNvSpPr>
            <a:spLocks noGrp="1"/>
          </p:cNvSpPr>
          <p:nvPr>
            <p:ph type="body" sz="quarter" idx="20" hasCustomPrompt="1"/>
          </p:nvPr>
        </p:nvSpPr>
        <p:spPr>
          <a:xfrm>
            <a:off x="7304580" y="1794947"/>
            <a:ext cx="1534619" cy="608524"/>
          </a:xfrm>
        </p:spPr>
        <p:txBody>
          <a:bodyPr/>
          <a:lstStyle>
            <a:lvl1pPr marL="101600" indent="0">
              <a:buNone/>
              <a:defRPr/>
            </a:lvl1pPr>
          </a:lstStyle>
          <a:p>
            <a:pPr lvl="0"/>
            <a:r>
              <a:rPr lang="en-US" dirty="0"/>
              <a:t>Label 2.1</a:t>
            </a:r>
            <a:endParaRPr lang="en-US" dirty="0"/>
          </a:p>
        </p:txBody>
      </p:sp>
      <p:sp>
        <p:nvSpPr>
          <p:cNvPr id="23" name="Label 2.2"/>
          <p:cNvSpPr>
            <a:spLocks noGrp="1"/>
          </p:cNvSpPr>
          <p:nvPr>
            <p:ph type="body" sz="quarter" idx="21" hasCustomPrompt="1"/>
          </p:nvPr>
        </p:nvSpPr>
        <p:spPr>
          <a:xfrm>
            <a:off x="7304579" y="2707481"/>
            <a:ext cx="1534619" cy="608524"/>
          </a:xfrm>
        </p:spPr>
        <p:txBody>
          <a:bodyPr/>
          <a:lstStyle>
            <a:lvl1pPr marL="101600" indent="0">
              <a:buNone/>
              <a:defRPr/>
            </a:lvl1pPr>
          </a:lstStyle>
          <a:p>
            <a:pPr lvl="0"/>
            <a:r>
              <a:rPr lang="en-US" dirty="0"/>
              <a:t>Label 2.2</a:t>
            </a:r>
            <a:endParaRPr lang="en-US" dirty="0"/>
          </a:p>
        </p:txBody>
      </p:sp>
      <p:sp>
        <p:nvSpPr>
          <p:cNvPr id="25" name="Label 2.3"/>
          <p:cNvSpPr>
            <a:spLocks noGrp="1"/>
          </p:cNvSpPr>
          <p:nvPr>
            <p:ph type="body" sz="quarter" idx="22" hasCustomPrompt="1"/>
          </p:nvPr>
        </p:nvSpPr>
        <p:spPr>
          <a:xfrm>
            <a:off x="7304579" y="3579818"/>
            <a:ext cx="1534620" cy="608524"/>
          </a:xfrm>
        </p:spPr>
        <p:txBody>
          <a:bodyPr/>
          <a:lstStyle>
            <a:lvl1pPr marL="101600" indent="0">
              <a:buNone/>
              <a:defRPr/>
            </a:lvl1pPr>
          </a:lstStyle>
          <a:p>
            <a:pPr lvl="0"/>
            <a:r>
              <a:rPr lang="en-US" dirty="0"/>
              <a:t>Label 2.3</a:t>
            </a:r>
            <a:endParaRPr lang="en-US" dirty="0"/>
          </a:p>
        </p:txBody>
      </p:sp>
      <p:sp>
        <p:nvSpPr>
          <p:cNvPr id="3" name="Date Placeholder 2"/>
          <p:cNvSpPr>
            <a:spLocks noGrp="1"/>
          </p:cNvSpPr>
          <p:nvPr>
            <p:ph type="dt" idx="10"/>
          </p:nvPr>
        </p:nvSpPr>
        <p:spPr/>
        <p:txBody>
          <a:bodyPr/>
          <a:lstStyle/>
          <a:p>
            <a:endParaRPr lang="en-US" dirty="0"/>
          </a:p>
        </p:txBody>
      </p:sp>
      <p:sp>
        <p:nvSpPr>
          <p:cNvPr id="4" name="Slide Number Placeholder 3"/>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dirty="0">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Title Placeholder"/>
          <p:cNvSpPr txBox="1">
            <a:spLocks noGrp="1"/>
          </p:cNvSpPr>
          <p:nvPr>
            <p:ph type="title" hasCustomPrompt="1"/>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600" b="1" i="0" u="none" strike="noStrike" cap="none">
                <a:solidFill>
                  <a:srgbClr val="007FA3"/>
                </a:solidFill>
                <a:latin typeface="+mj-lt"/>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	</a:t>
            </a:r>
            <a:endParaRPr dirty="0"/>
          </a:p>
        </p:txBody>
      </p:sp>
      <p:sp>
        <p:nvSpPr>
          <p:cNvPr id="70" name="Content Placeholder"/>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panose="020B0604020202020204"/>
              <a:buNone/>
              <a:defRPr sz="1600" b="0" i="0" u="none" strike="noStrike" cap="none">
                <a:solidFill>
                  <a:srgbClr val="007FA3"/>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600"/>
              </a:spcBef>
              <a:buClr>
                <a:srgbClr val="007FA3"/>
              </a:buClr>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600"/>
              </a:spcBef>
              <a:buClr>
                <a:srgbClr val="007FA3"/>
              </a:buClr>
              <a:buFont typeface="Arial" panose="020B0604020202020204"/>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600"/>
              </a:spcBef>
              <a:buClr>
                <a:srgbClr val="007FA3"/>
              </a:buClr>
              <a:buFont typeface="Arial" panose="020B0604020202020204"/>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300"/>
              </a:spcBef>
              <a:buClr>
                <a:srgbClr val="007FA3"/>
              </a:buClr>
              <a:buFont typeface="Arial" panose="020B0604020202020204"/>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300"/>
              </a:spcBef>
              <a:buClr>
                <a:srgbClr val="007FA3"/>
              </a:buClr>
              <a:buFont typeface="Arial" panose="020B0604020202020204"/>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300"/>
              </a:spcBef>
              <a:buClr>
                <a:srgbClr val="007FA3"/>
              </a:buClr>
              <a:buFont typeface="Arial" panose="020B0604020202020204"/>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300"/>
              </a:spcBef>
              <a:buClr>
                <a:srgbClr val="007FA3"/>
              </a:buClr>
              <a:buFont typeface="Arial" panose="020B0604020202020204"/>
              <a:buNone/>
              <a:defRPr sz="1400" b="0" i="0" u="none" strike="noStrike" cap="none">
                <a:solidFill>
                  <a:srgbClr val="888888"/>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dirty="0">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add copyright">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srgbClr val="FFFFFF"/>
              </a:solidFill>
              <a:effectLst/>
              <a:uLnTx/>
              <a:uFillTx/>
              <a:latin typeface="Arial" panose="020B0604020202020204"/>
              <a:ea typeface="Arial" panose="020B0604020202020204"/>
              <a:cs typeface="Arial" panose="020B0604020202020204"/>
              <a:sym typeface="Arial" panose="020B0604020202020204"/>
            </a:endParaRPr>
          </a:p>
        </p:txBody>
      </p:sp>
      <p:sp>
        <p:nvSpPr>
          <p:cNvPr id="19" name="Title Placeholder"/>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panose="02020603050405020304"/>
              <a:buNone/>
              <a:defRPr sz="3600" b="1" i="0" u="none" strike="noStrike" cap="none">
                <a:solidFill>
                  <a:schemeClr val="lt1"/>
                </a:solidFill>
                <a:latin typeface="+mj-lt"/>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Content Placeholder"/>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panose="020B0604020202020204"/>
              <a:buNone/>
              <a:defRPr sz="2400" b="0" i="0" u="none" strike="noStrike" cap="none">
                <a:solidFill>
                  <a:schemeClr val="dk1"/>
                </a:solidFill>
                <a:latin typeface="+mn-lt"/>
                <a:ea typeface="Arial" panose="020B0604020202020204"/>
                <a:cs typeface="Arial" panose="020B0604020202020204"/>
                <a:sym typeface="Arial" panose="020B0604020202020204"/>
              </a:defRPr>
            </a:lvl1pPr>
            <a:lvl2pPr marL="457200" marR="0" lvl="1" indent="0" algn="ctr" rtl="0">
              <a:spcBef>
                <a:spcPts val="600"/>
              </a:spcBef>
              <a:buClr>
                <a:srgbClr val="007FA3"/>
              </a:buClr>
              <a:buFont typeface="Arial" panose="020B0604020202020204"/>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3pPr>
            <a:lvl4pPr marL="1371600" marR="0" lvl="3" indent="0" algn="ctr" rtl="0">
              <a:spcBef>
                <a:spcPts val="600"/>
              </a:spcBef>
              <a:buClr>
                <a:srgbClr val="007FA3"/>
              </a:buClr>
              <a:buFont typeface="Arial" panose="020B0604020202020204"/>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4pPr>
            <a:lvl5pPr marL="1828800" marR="0" lvl="4" indent="0" algn="ctr" rtl="0">
              <a:spcBef>
                <a:spcPts val="600"/>
              </a:spcBef>
              <a:buClr>
                <a:srgbClr val="007FA3"/>
              </a:buClr>
              <a:buFont typeface="Arial" panose="020B0604020202020204"/>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5pPr>
            <a:lvl6pPr marL="2286000" marR="0" lvl="5" indent="0" algn="ctr" rtl="0">
              <a:spcBef>
                <a:spcPts val="300"/>
              </a:spcBef>
              <a:buClr>
                <a:srgbClr val="007FA3"/>
              </a:buClr>
              <a:buFont typeface="Arial" panose="020B0604020202020204"/>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6pPr>
            <a:lvl7pPr marL="2743200" marR="0" lvl="6" indent="0" algn="ctr" rtl="0">
              <a:spcBef>
                <a:spcPts val="300"/>
              </a:spcBef>
              <a:buClr>
                <a:srgbClr val="007FA3"/>
              </a:buClr>
              <a:buFont typeface="Arial" panose="020B0604020202020204"/>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7pPr>
            <a:lvl8pPr marL="3200400" marR="0" lvl="7" indent="0" algn="ctr" rtl="0">
              <a:spcBef>
                <a:spcPts val="300"/>
              </a:spcBef>
              <a:buClr>
                <a:srgbClr val="007FA3"/>
              </a:buClr>
              <a:buFont typeface="Arial" panose="020B0604020202020204"/>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8pPr>
            <a:lvl9pPr marL="3657600" marR="0" lvl="8" indent="0" algn="ctr" rtl="0">
              <a:spcBef>
                <a:spcPts val="300"/>
              </a:spcBef>
              <a:buClr>
                <a:srgbClr val="007FA3"/>
              </a:buClr>
              <a:buFont typeface="Arial" panose="020B0604020202020204"/>
              <a:buNone/>
              <a:defRPr sz="1600" b="0" i="0" u="none" strike="noStrike" cap="none">
                <a:solidFill>
                  <a:srgbClr val="888888"/>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sz="900" b="0" i="0" u="none" strike="noStrike" kern="0" cap="none" spc="0" normalizeH="0" baseline="0" noProof="0" dirty="0">
              <a:ln>
                <a:noFill/>
              </a:ln>
              <a:solidFill>
                <a:srgbClr val="FFFFFF"/>
              </a:solidFill>
              <a:effectLst/>
              <a:uLnTx/>
              <a:uFillTx/>
              <a:latin typeface="Arial" panose="020B0604020202020204"/>
              <a:cs typeface="Arial" panose="020B0604020202020204"/>
              <a:sym typeface="Arial" panose="020B0604020202020204"/>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defRPr/>
            </a:pPr>
            <a:fld id="{00000000-1234-1234-1234-123412341234}" type="slidenum">
              <a:rPr kumimoji="0" lang="en-US" sz="900" b="0" i="0" u="none" strike="noStrike" kern="0" cap="none" spc="0" normalizeH="0" baseline="0" noProof="0">
                <a:ln>
                  <a:noFill/>
                </a:ln>
                <a:solidFill>
                  <a:srgbClr val="FFFFFF"/>
                </a:solidFill>
                <a:effectLst/>
                <a:uLnTx/>
                <a:uFillTx/>
                <a:latin typeface="Arial" panose="020B0604020202020204"/>
                <a:ea typeface="Arial" panose="020B0604020202020204"/>
                <a:cs typeface="Arial" panose="020B0604020202020204"/>
                <a:sym typeface="Arial" panose="020B0604020202020204"/>
              </a:rPr>
            </a:fld>
            <a:endParaRPr kumimoji="0" lang="en-US" sz="900" b="0" i="0" u="none" strike="noStrike" kern="0" cap="none" spc="0" normalizeH="0" baseline="0" noProof="0" dirty="0">
              <a:ln>
                <a:noFill/>
              </a:ln>
              <a:solidFill>
                <a:srgbClr val="FFFFFF"/>
              </a:solidFill>
              <a:effectLst/>
              <a:uLnTx/>
              <a:uFillTx/>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Shape 24"/>
        <p:cNvGrpSpPr/>
        <p:nvPr/>
      </p:nvGrpSpPr>
      <p:grpSpPr>
        <a:xfrm>
          <a:off x="0" y="0"/>
          <a:ext cx="0" cy="0"/>
          <a:chOff x="0" y="0"/>
          <a:chExt cx="0" cy="0"/>
        </a:xfrm>
      </p:grpSpPr>
      <p:sp>
        <p:nvSpPr>
          <p:cNvPr id="25"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600" b="1" i="0" u="none" strike="noStrike" cap="none">
                <a:solidFill>
                  <a:srgbClr val="007FA3"/>
                </a:solidFill>
                <a:latin typeface="+mj-lt"/>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p:cNvSpPr>
            <a:spLocks noGrp="1"/>
          </p:cNvSpPr>
          <p:nvPr>
            <p:ph sz="quarter" idx="13"/>
          </p:nvPr>
        </p:nvSpPr>
        <p:spPr>
          <a:xfrm>
            <a:off x="457200" y="1554920"/>
            <a:ext cx="8232775" cy="4663335"/>
          </a:xfrm>
        </p:spPr>
        <p:txBody>
          <a:bodyPr/>
          <a:lstStyle>
            <a:lvl1pPr indent="-255905">
              <a:defRPr sz="2400">
                <a:latin typeface="+mn-lt"/>
              </a:defRPr>
            </a:lvl1pPr>
            <a:lvl2pPr indent="-284480">
              <a:defRPr sz="2400">
                <a:latin typeface="+mn-lt"/>
              </a:defRPr>
            </a:lvl2pPr>
            <a:lvl3pPr indent="-230505">
              <a:defRPr sz="2400">
                <a:latin typeface="+mn-lt"/>
              </a:defRPr>
            </a:lvl3pPr>
            <a:lvl4pPr indent="-230505">
              <a:defRPr sz="2400">
                <a:latin typeface="+mn-lt"/>
              </a:defRPr>
            </a:lvl4pPr>
            <a:lvl5pPr indent="-230505">
              <a:defRPr sz="2400">
                <a:latin typeface="+mn-lt"/>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dirty="0">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600" b="1" i="0" u="none" strike="noStrike" cap="none">
                <a:solidFill>
                  <a:srgbClr val="007FA3"/>
                </a:solidFill>
                <a:latin typeface="+mj-lt"/>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p:cNvSpPr>
            <a:spLocks noGrp="1"/>
          </p:cNvSpPr>
          <p:nvPr>
            <p:ph sz="quarter" idx="13"/>
          </p:nvPr>
        </p:nvSpPr>
        <p:spPr>
          <a:xfrm>
            <a:off x="457200" y="1556327"/>
            <a:ext cx="8229600" cy="2267528"/>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8448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indent="-230505" algn="l" rtl="0">
              <a:lnSpc>
                <a:spcPct val="100000"/>
              </a:lnSpc>
              <a:spcAft>
                <a:spcPts val="0"/>
              </a:spcAft>
              <a:buClr>
                <a:srgbClr val="007FA3"/>
              </a:buClr>
              <a:buSzPct val="100000"/>
              <a:defRPr lang="en-US" sz="2400" b="0" i="0" u="none" strike="noStrike" cap="none" dirty="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7" name="Content Placeholder 6"/>
          <p:cNvSpPr>
            <a:spLocks noGrp="1"/>
          </p:cNvSpPr>
          <p:nvPr>
            <p:ph sz="quarter" idx="14"/>
          </p:nvPr>
        </p:nvSpPr>
        <p:spPr>
          <a:xfrm>
            <a:off x="457200" y="3971925"/>
            <a:ext cx="8229600" cy="2105025"/>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8448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indent="-230505" algn="l" rtl="0">
              <a:lnSpc>
                <a:spcPct val="100000"/>
              </a:lnSpc>
              <a:spcAft>
                <a:spcPts val="0"/>
              </a:spcAft>
              <a:buClr>
                <a:srgbClr val="007FA3"/>
              </a:buClr>
              <a:buSzPct val="100000"/>
              <a:defRPr lang="en-US" sz="2400" b="0" i="0" u="none" strike="noStrike" cap="none" dirty="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dirty="0">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Three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600" b="1" i="0" u="none" strike="noStrike" cap="none">
                <a:solidFill>
                  <a:srgbClr val="007FA3"/>
                </a:solidFill>
                <a:latin typeface="+mj-lt"/>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 name="Content Placeholder 2"/>
          <p:cNvSpPr>
            <a:spLocks noGrp="1"/>
          </p:cNvSpPr>
          <p:nvPr>
            <p:ph sz="quarter" idx="15"/>
          </p:nvPr>
        </p:nvSpPr>
        <p:spPr>
          <a:xfrm>
            <a:off x="457200" y="1556327"/>
            <a:ext cx="3635375" cy="4520623"/>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8448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indent="-230505" algn="l" rtl="0">
              <a:lnSpc>
                <a:spcPct val="100000"/>
              </a:lnSpc>
              <a:spcAft>
                <a:spcPts val="0"/>
              </a:spcAft>
              <a:buClr>
                <a:srgbClr val="007FA3"/>
              </a:buClr>
              <a:buSzPct val="100000"/>
              <a:defRPr lang="en-US" sz="2400" b="0" i="0" u="none" strike="noStrike" cap="none" dirty="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Content Placeholder 3"/>
          <p:cNvSpPr>
            <a:spLocks noGrp="1"/>
          </p:cNvSpPr>
          <p:nvPr>
            <p:ph sz="quarter" idx="13"/>
          </p:nvPr>
        </p:nvSpPr>
        <p:spPr>
          <a:xfrm>
            <a:off x="4234542" y="1556327"/>
            <a:ext cx="4452257" cy="2267528"/>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8448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indent="-230505" algn="l" rtl="0">
              <a:lnSpc>
                <a:spcPct val="100000"/>
              </a:lnSpc>
              <a:spcAft>
                <a:spcPts val="0"/>
              </a:spcAft>
              <a:buClr>
                <a:srgbClr val="007FA3"/>
              </a:buClr>
              <a:buSzPct val="100000"/>
              <a:defRPr lang="en-US" sz="2400" b="0" i="0" u="none" strike="noStrike" cap="none" dirty="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7" name="Content Placeholder 6"/>
          <p:cNvSpPr>
            <a:spLocks noGrp="1"/>
          </p:cNvSpPr>
          <p:nvPr>
            <p:ph sz="quarter" idx="14"/>
          </p:nvPr>
        </p:nvSpPr>
        <p:spPr>
          <a:xfrm>
            <a:off x="4234542" y="3971925"/>
            <a:ext cx="4452258" cy="2105025"/>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8448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indent="-230505" algn="l" rtl="0">
              <a:lnSpc>
                <a:spcPct val="100000"/>
              </a:lnSpc>
              <a:spcAft>
                <a:spcPts val="0"/>
              </a:spcAft>
              <a:buClr>
                <a:srgbClr val="007FA3"/>
              </a:buClr>
              <a:buSzPct val="100000"/>
              <a:defRPr lang="en-US" sz="2400" b="0" i="0" u="none" strike="noStrike" cap="none" dirty="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dirty="0">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wo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600" b="1" i="0" u="none" strike="noStrike" cap="none">
                <a:solidFill>
                  <a:srgbClr val="007FA3"/>
                </a:solidFill>
                <a:latin typeface="+mj-lt"/>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p:cNvSpPr>
            <a:spLocks noGrp="1"/>
          </p:cNvSpPr>
          <p:nvPr>
            <p:ph sz="quarter" idx="13"/>
          </p:nvPr>
        </p:nvSpPr>
        <p:spPr>
          <a:xfrm>
            <a:off x="457200" y="1552575"/>
            <a:ext cx="3991970" cy="4438650"/>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8448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indent="-230505" algn="l" rtl="0">
              <a:lnSpc>
                <a:spcPct val="100000"/>
              </a:lnSpc>
              <a:spcAft>
                <a:spcPts val="0"/>
              </a:spcAft>
              <a:buClr>
                <a:srgbClr val="007FA3"/>
              </a:buClr>
              <a:buSzPct val="100000"/>
              <a:defRPr lang="en-US" sz="2400" b="0" i="0" u="none" strike="noStrike" cap="none" dirty="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6" name="Content Placeholder 7"/>
          <p:cNvSpPr>
            <a:spLocks noGrp="1"/>
          </p:cNvSpPr>
          <p:nvPr>
            <p:ph sz="quarter" idx="14"/>
          </p:nvPr>
        </p:nvSpPr>
        <p:spPr>
          <a:xfrm>
            <a:off x="4694830" y="1552575"/>
            <a:ext cx="3991970" cy="4438650"/>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8448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indent="-230505" algn="l" rtl="0">
              <a:lnSpc>
                <a:spcPct val="100000"/>
              </a:lnSpc>
              <a:spcAft>
                <a:spcPts val="0"/>
              </a:spcAft>
              <a:buClr>
                <a:srgbClr val="007FA3"/>
              </a:buClr>
              <a:buSzPct val="100000"/>
              <a:defRPr lang="en-US" sz="2400" b="0" i="0" u="none" strike="noStrike" cap="none" dirty="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dirty="0">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hree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600" b="1" i="0" u="none" strike="noStrike" cap="none">
                <a:solidFill>
                  <a:srgbClr val="007FA3"/>
                </a:solidFill>
                <a:latin typeface="+mj-lt"/>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6" name="Content Placeholder 7"/>
          <p:cNvSpPr>
            <a:spLocks noGrp="1"/>
          </p:cNvSpPr>
          <p:nvPr>
            <p:ph sz="quarter" idx="14"/>
          </p:nvPr>
        </p:nvSpPr>
        <p:spPr>
          <a:xfrm>
            <a:off x="457201" y="1552575"/>
            <a:ext cx="2595603" cy="4438650"/>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8448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indent="-230505" algn="l" rtl="0">
              <a:lnSpc>
                <a:spcPct val="100000"/>
              </a:lnSpc>
              <a:spcAft>
                <a:spcPts val="0"/>
              </a:spcAft>
              <a:buClr>
                <a:srgbClr val="007FA3"/>
              </a:buClr>
              <a:buSzPct val="100000"/>
              <a:defRPr lang="en-US" sz="2400" b="0" i="0" u="none" strike="noStrike" cap="none" dirty="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8" name="Content Placeholder 7"/>
          <p:cNvSpPr>
            <a:spLocks noGrp="1"/>
          </p:cNvSpPr>
          <p:nvPr>
            <p:ph sz="quarter" idx="13"/>
          </p:nvPr>
        </p:nvSpPr>
        <p:spPr>
          <a:xfrm>
            <a:off x="3274199" y="1552575"/>
            <a:ext cx="2595602" cy="4438650"/>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8448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indent="-230505" algn="l" rtl="0">
              <a:lnSpc>
                <a:spcPct val="100000"/>
              </a:lnSpc>
              <a:spcAft>
                <a:spcPts val="0"/>
              </a:spcAft>
              <a:buClr>
                <a:srgbClr val="007FA3"/>
              </a:buClr>
              <a:buSzPct val="100000"/>
              <a:defRPr lang="en-US" sz="2400" b="0" i="0" u="none" strike="noStrike" cap="none" dirty="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7" name="Content Placeholder 7"/>
          <p:cNvSpPr>
            <a:spLocks noGrp="1"/>
          </p:cNvSpPr>
          <p:nvPr>
            <p:ph sz="quarter" idx="15"/>
          </p:nvPr>
        </p:nvSpPr>
        <p:spPr>
          <a:xfrm>
            <a:off x="6091197" y="1552575"/>
            <a:ext cx="2595603" cy="4438650"/>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8448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indent="-230505" algn="l" rtl="0">
              <a:lnSpc>
                <a:spcPct val="100000"/>
              </a:lnSpc>
              <a:spcAft>
                <a:spcPts val="0"/>
              </a:spcAft>
              <a:buClr>
                <a:srgbClr val="007FA3"/>
              </a:buClr>
              <a:buSzPct val="100000"/>
              <a:defRPr lang="en-US" sz="2400" b="0" i="0" u="none" strike="noStrike" cap="none" dirty="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dirty="0">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Four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600" b="1" i="0" u="none" strike="noStrike" cap="none">
                <a:solidFill>
                  <a:srgbClr val="007FA3"/>
                </a:solidFill>
                <a:latin typeface="+mj-lt"/>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p:cNvSpPr>
            <a:spLocks noGrp="1"/>
          </p:cNvSpPr>
          <p:nvPr>
            <p:ph sz="quarter" idx="13"/>
          </p:nvPr>
        </p:nvSpPr>
        <p:spPr>
          <a:xfrm>
            <a:off x="457200" y="1552575"/>
            <a:ext cx="1885950" cy="4438650"/>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6" name="Content Placeholder 7"/>
          <p:cNvSpPr>
            <a:spLocks noGrp="1"/>
          </p:cNvSpPr>
          <p:nvPr>
            <p:ph sz="quarter" idx="14"/>
          </p:nvPr>
        </p:nvSpPr>
        <p:spPr>
          <a:xfrm>
            <a:off x="2572593" y="1552575"/>
            <a:ext cx="1885950" cy="4438650"/>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7" name="Content Placeholder 7"/>
          <p:cNvSpPr>
            <a:spLocks noGrp="1"/>
          </p:cNvSpPr>
          <p:nvPr>
            <p:ph sz="quarter" idx="15"/>
          </p:nvPr>
        </p:nvSpPr>
        <p:spPr>
          <a:xfrm>
            <a:off x="4687986" y="1552575"/>
            <a:ext cx="1885950" cy="4438650"/>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8" name="Content Placeholder 7"/>
          <p:cNvSpPr>
            <a:spLocks noGrp="1"/>
          </p:cNvSpPr>
          <p:nvPr>
            <p:ph sz="quarter" idx="16"/>
          </p:nvPr>
        </p:nvSpPr>
        <p:spPr>
          <a:xfrm>
            <a:off x="6803378" y="1552575"/>
            <a:ext cx="1885950" cy="4438650"/>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dirty="0">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Ten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600" b="1" i="0" u="none" strike="noStrike" cap="none">
                <a:solidFill>
                  <a:srgbClr val="007FA3"/>
                </a:solidFill>
                <a:latin typeface="+mj-lt"/>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p:cNvSpPr>
            <a:spLocks noGrp="1"/>
          </p:cNvSpPr>
          <p:nvPr>
            <p:ph sz="quarter" idx="13"/>
          </p:nvPr>
        </p:nvSpPr>
        <p:spPr>
          <a:xfrm>
            <a:off x="457200" y="1552575"/>
            <a:ext cx="4011769" cy="469408"/>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6" name="Content Placeholder 7"/>
          <p:cNvSpPr>
            <a:spLocks noGrp="1"/>
          </p:cNvSpPr>
          <p:nvPr>
            <p:ph sz="quarter" idx="14"/>
          </p:nvPr>
        </p:nvSpPr>
        <p:spPr>
          <a:xfrm>
            <a:off x="457200" y="2216772"/>
            <a:ext cx="4011769" cy="552186"/>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7" name="Content Placeholder 7"/>
          <p:cNvSpPr>
            <a:spLocks noGrp="1"/>
          </p:cNvSpPr>
          <p:nvPr>
            <p:ph sz="quarter" idx="15"/>
          </p:nvPr>
        </p:nvSpPr>
        <p:spPr>
          <a:xfrm>
            <a:off x="457200" y="2953477"/>
            <a:ext cx="4011769" cy="525368"/>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8" name="Content Placeholder 7"/>
          <p:cNvSpPr>
            <a:spLocks noGrp="1"/>
          </p:cNvSpPr>
          <p:nvPr>
            <p:ph sz="quarter" idx="16"/>
          </p:nvPr>
        </p:nvSpPr>
        <p:spPr>
          <a:xfrm>
            <a:off x="457200" y="3640944"/>
            <a:ext cx="4011769" cy="525368"/>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dirty="0">
              <a:solidFill>
                <a:schemeClr val="lt1"/>
              </a:solidFill>
              <a:latin typeface="Arial" panose="020B0604020202020204"/>
              <a:ea typeface="Arial" panose="020B0604020202020204"/>
              <a:cs typeface="Arial" panose="020B0604020202020204"/>
              <a:sym typeface="Arial" panose="020B0604020202020204"/>
            </a:endParaRPr>
          </a:p>
        </p:txBody>
      </p:sp>
      <p:sp>
        <p:nvSpPr>
          <p:cNvPr id="3" name="Content Placeholder 2"/>
          <p:cNvSpPr>
            <a:spLocks noGrp="1"/>
          </p:cNvSpPr>
          <p:nvPr>
            <p:ph sz="quarter" idx="17"/>
          </p:nvPr>
        </p:nvSpPr>
        <p:spPr>
          <a:xfrm>
            <a:off x="457200" y="4352925"/>
            <a:ext cx="4011769" cy="476250"/>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8448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indent="-230505" algn="l" rtl="0">
              <a:lnSpc>
                <a:spcPct val="100000"/>
              </a:lnSpc>
              <a:spcAft>
                <a:spcPts val="0"/>
              </a:spcAft>
              <a:buClr>
                <a:srgbClr val="007FA3"/>
              </a:buClr>
              <a:buSzPct val="100000"/>
              <a:defRPr lang="en-US" sz="2400" b="0" i="0" u="none" strike="noStrike" cap="none" dirty="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5" name="Content Placeholder 4"/>
          <p:cNvSpPr>
            <a:spLocks noGrp="1"/>
          </p:cNvSpPr>
          <p:nvPr>
            <p:ph sz="quarter" idx="18"/>
          </p:nvPr>
        </p:nvSpPr>
        <p:spPr>
          <a:xfrm>
            <a:off x="457200" y="5010150"/>
            <a:ext cx="4011769" cy="514350"/>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8448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indent="-230505" algn="l" rtl="0">
              <a:lnSpc>
                <a:spcPct val="100000"/>
              </a:lnSpc>
              <a:spcAft>
                <a:spcPts val="0"/>
              </a:spcAft>
              <a:buClr>
                <a:srgbClr val="007FA3"/>
              </a:buClr>
              <a:buSzPct val="100000"/>
              <a:defRPr lang="en-IN" sz="2400" b="0" i="0" u="none" strike="noStrike" cap="none" dirty="0" smtClean="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IN" dirty="0"/>
          </a:p>
        </p:txBody>
      </p:sp>
      <p:sp>
        <p:nvSpPr>
          <p:cNvPr id="7" name="Content Placeholder 6"/>
          <p:cNvSpPr>
            <a:spLocks noGrp="1"/>
          </p:cNvSpPr>
          <p:nvPr>
            <p:ph sz="quarter" idx="19"/>
          </p:nvPr>
        </p:nvSpPr>
        <p:spPr>
          <a:xfrm>
            <a:off x="457200" y="5692775"/>
            <a:ext cx="4011769" cy="566738"/>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8448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indent="-230505" algn="l" rtl="0">
              <a:lnSpc>
                <a:spcPct val="100000"/>
              </a:lnSpc>
              <a:spcAft>
                <a:spcPts val="0"/>
              </a:spcAft>
              <a:buClr>
                <a:srgbClr val="007FA3"/>
              </a:buClr>
              <a:buSzPct val="100000"/>
              <a:defRPr lang="en-IN" sz="2400" b="0" i="0" u="none" strike="noStrike" cap="none" dirty="0" smtClean="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IN" dirty="0"/>
          </a:p>
        </p:txBody>
      </p:sp>
      <p:sp>
        <p:nvSpPr>
          <p:cNvPr id="10" name="Content Placeholder 9"/>
          <p:cNvSpPr>
            <a:spLocks noGrp="1"/>
          </p:cNvSpPr>
          <p:nvPr>
            <p:ph sz="quarter" idx="20"/>
          </p:nvPr>
        </p:nvSpPr>
        <p:spPr>
          <a:xfrm>
            <a:off x="4622801" y="1557338"/>
            <a:ext cx="4064000" cy="465137"/>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8448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indent="-230505" algn="l" rtl="0">
              <a:lnSpc>
                <a:spcPct val="100000"/>
              </a:lnSpc>
              <a:spcAft>
                <a:spcPts val="0"/>
              </a:spcAft>
              <a:buClr>
                <a:srgbClr val="007FA3"/>
              </a:buClr>
              <a:buSzPct val="100000"/>
              <a:defRPr lang="en-IN" sz="2400" b="0" i="0" u="none" strike="noStrike" cap="none" dirty="0" smtClean="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IN" dirty="0"/>
          </a:p>
        </p:txBody>
      </p:sp>
      <p:sp>
        <p:nvSpPr>
          <p:cNvPr id="12" name="Content Placeholder 11"/>
          <p:cNvSpPr>
            <a:spLocks noGrp="1"/>
          </p:cNvSpPr>
          <p:nvPr>
            <p:ph sz="quarter" idx="21"/>
          </p:nvPr>
        </p:nvSpPr>
        <p:spPr>
          <a:xfrm>
            <a:off x="4622800" y="2216150"/>
            <a:ext cx="4064000" cy="552450"/>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8448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indent="-230505" algn="l" rtl="0">
              <a:lnSpc>
                <a:spcPct val="100000"/>
              </a:lnSpc>
              <a:spcAft>
                <a:spcPts val="0"/>
              </a:spcAft>
              <a:buClr>
                <a:srgbClr val="007FA3"/>
              </a:buClr>
              <a:buSzPct val="100000"/>
              <a:defRPr lang="en-IN" sz="2400" b="0" i="0" u="none" strike="noStrike" cap="none" dirty="0" smtClean="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IN" dirty="0"/>
          </a:p>
        </p:txBody>
      </p:sp>
      <p:sp>
        <p:nvSpPr>
          <p:cNvPr id="14" name="Content Placeholder 13"/>
          <p:cNvSpPr>
            <a:spLocks noGrp="1"/>
          </p:cNvSpPr>
          <p:nvPr>
            <p:ph sz="quarter" idx="22"/>
          </p:nvPr>
        </p:nvSpPr>
        <p:spPr>
          <a:xfrm>
            <a:off x="4622800" y="2952750"/>
            <a:ext cx="4064000" cy="525463"/>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8448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indent="-230505" algn="l" rtl="0">
              <a:lnSpc>
                <a:spcPct val="100000"/>
              </a:lnSpc>
              <a:spcAft>
                <a:spcPts val="0"/>
              </a:spcAft>
              <a:buClr>
                <a:srgbClr val="007FA3"/>
              </a:buClr>
              <a:buSzPct val="100000"/>
              <a:defRPr lang="en-IN" sz="2400" b="0" i="0" u="none" strike="noStrike" cap="none" dirty="0" smtClean="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IN" dirty="0"/>
          </a:p>
        </p:txBody>
      </p:sp>
      <p:sp>
        <p:nvSpPr>
          <p:cNvPr id="19" name="Content Placeholder 18"/>
          <p:cNvSpPr>
            <a:spLocks noGrp="1"/>
          </p:cNvSpPr>
          <p:nvPr>
            <p:ph sz="quarter" idx="23"/>
          </p:nvPr>
        </p:nvSpPr>
        <p:spPr>
          <a:xfrm>
            <a:off x="4622800" y="3641725"/>
            <a:ext cx="4064000" cy="523875"/>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8448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indent="-230505" algn="l" rtl="0">
              <a:lnSpc>
                <a:spcPct val="100000"/>
              </a:lnSpc>
              <a:spcAft>
                <a:spcPts val="0"/>
              </a:spcAft>
              <a:buClr>
                <a:srgbClr val="007FA3"/>
              </a:buClr>
              <a:buSzPct val="100000"/>
              <a:defRPr lang="en-IN" sz="2400" b="0" i="0" u="none" strike="noStrike" cap="none" dirty="0" smtClean="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IN" dirty="0"/>
          </a:p>
        </p:txBody>
      </p:sp>
      <p:sp>
        <p:nvSpPr>
          <p:cNvPr id="21" name="Content Placeholder 20"/>
          <p:cNvSpPr>
            <a:spLocks noGrp="1"/>
          </p:cNvSpPr>
          <p:nvPr>
            <p:ph sz="quarter" idx="24"/>
          </p:nvPr>
        </p:nvSpPr>
        <p:spPr>
          <a:xfrm>
            <a:off x="4622800" y="4352925"/>
            <a:ext cx="4064000" cy="476250"/>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8448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indent="-230505" algn="l" rtl="0">
              <a:lnSpc>
                <a:spcPct val="100000"/>
              </a:lnSpc>
              <a:spcAft>
                <a:spcPts val="0"/>
              </a:spcAft>
              <a:buClr>
                <a:srgbClr val="007FA3"/>
              </a:buClr>
              <a:buSzPct val="100000"/>
              <a:defRPr lang="en-IN" sz="2400" b="0" i="0" u="none" strike="noStrike" cap="none" dirty="0" smtClean="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IN" dirty="0"/>
          </a:p>
        </p:txBody>
      </p:sp>
      <p:sp>
        <p:nvSpPr>
          <p:cNvPr id="23" name="Content Placeholder 22"/>
          <p:cNvSpPr>
            <a:spLocks noGrp="1"/>
          </p:cNvSpPr>
          <p:nvPr>
            <p:ph sz="quarter" idx="25"/>
          </p:nvPr>
        </p:nvSpPr>
        <p:spPr>
          <a:xfrm>
            <a:off x="4713288" y="5010150"/>
            <a:ext cx="3973512" cy="514350"/>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8448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indent="-230505" algn="l" rtl="0">
              <a:lnSpc>
                <a:spcPct val="100000"/>
              </a:lnSpc>
              <a:spcAft>
                <a:spcPts val="0"/>
              </a:spcAft>
              <a:buClr>
                <a:srgbClr val="007FA3"/>
              </a:buClr>
              <a:buSzPct val="100000"/>
              <a:defRPr lang="en-IN" sz="2400" b="0" i="0" u="none" strike="noStrike" cap="none" dirty="0" smtClean="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IN" dirty="0"/>
          </a:p>
        </p:txBody>
      </p:sp>
      <p:sp>
        <p:nvSpPr>
          <p:cNvPr id="25" name="Content Placeholder 24"/>
          <p:cNvSpPr>
            <a:spLocks noGrp="1"/>
          </p:cNvSpPr>
          <p:nvPr>
            <p:ph sz="quarter" idx="26"/>
          </p:nvPr>
        </p:nvSpPr>
        <p:spPr>
          <a:xfrm>
            <a:off x="4713288" y="5692775"/>
            <a:ext cx="3973512" cy="566738"/>
          </a:xfrm>
        </p:spPr>
        <p:txBody>
          <a:bodyPr/>
          <a:lstStyle>
            <a:lvl1pPr marR="0" indent="-2559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1pPr>
            <a:lvl2pPr marR="0" indent="-28448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2pPr>
            <a:lvl3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3pPr>
            <a:lvl4pPr marR="0" indent="-230505" algn="l" rtl="0">
              <a:lnSpc>
                <a:spcPct val="100000"/>
              </a:lnSpc>
              <a:spcAft>
                <a:spcPts val="0"/>
              </a:spcAft>
              <a:buClr>
                <a:srgbClr val="007FA3"/>
              </a:buClr>
              <a:buSzPct val="100000"/>
              <a:defRPr lang="en-US" sz="2400" b="0" i="0" u="none" strike="noStrike" cap="none" dirty="0" smtClean="0">
                <a:solidFill>
                  <a:schemeClr val="dk1"/>
                </a:solidFill>
                <a:latin typeface="+mn-lt"/>
                <a:ea typeface="Arial" panose="020B0604020202020204"/>
                <a:cs typeface="Arial" panose="020B0604020202020204"/>
                <a:sym typeface="Arial" panose="020B0604020202020204"/>
              </a:defRPr>
            </a:lvl4pPr>
            <a:lvl5pPr marR="0" indent="-230505" algn="l" rtl="0">
              <a:lnSpc>
                <a:spcPct val="100000"/>
              </a:lnSpc>
              <a:spcAft>
                <a:spcPts val="0"/>
              </a:spcAft>
              <a:buClr>
                <a:srgbClr val="007FA3"/>
              </a:buClr>
              <a:buSzPct val="100000"/>
              <a:defRPr lang="en-IN" sz="2400" b="0" i="0" u="none" strike="noStrike" cap="none" dirty="0" smtClean="0">
                <a:solidFill>
                  <a:schemeClr val="dk1"/>
                </a:solidFill>
                <a:latin typeface="+mn-lt"/>
                <a:ea typeface="Arial" panose="020B0604020202020204"/>
                <a:cs typeface="Arial" panose="020B0604020202020204"/>
                <a:sym typeface="Arial" panose="020B0604020202020204"/>
              </a:defRPr>
            </a:lvl5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IN" dirty="0"/>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0.xml"/><Relationship Id="rId8" Type="http://schemas.openxmlformats.org/officeDocument/2006/relationships/slideLayout" Target="../slideLayouts/slideLayout9.xml"/><Relationship Id="rId7" Type="http://schemas.openxmlformats.org/officeDocument/2006/relationships/slideLayout" Target="../slideLayouts/slideLayout8.xml"/><Relationship Id="rId6" Type="http://schemas.openxmlformats.org/officeDocument/2006/relationships/slideLayout" Target="../slideLayouts/slideLayout7.xml"/><Relationship Id="rId5" Type="http://schemas.openxmlformats.org/officeDocument/2006/relationships/slideLayout" Target="../slideLayouts/slideLayout6.xml"/><Relationship Id="rId4" Type="http://schemas.openxmlformats.org/officeDocument/2006/relationships/slideLayout" Target="../slideLayouts/slideLayout5.xml"/><Relationship Id="rId3" Type="http://schemas.openxmlformats.org/officeDocument/2006/relationships/slideLayout" Target="../slideLayouts/slideLayout4.xml"/><Relationship Id="rId2" Type="http://schemas.openxmlformats.org/officeDocument/2006/relationships/slideLayout" Target="../slideLayouts/slideLayout3.xml"/><Relationship Id="rId15" Type="http://schemas.openxmlformats.org/officeDocument/2006/relationships/theme" Target="../theme/theme2.xml"/><Relationship Id="rId14" Type="http://schemas.openxmlformats.org/officeDocument/2006/relationships/image" Target="../media/image1.jpeg"/><Relationship Id="rId13" Type="http://schemas.openxmlformats.org/officeDocument/2006/relationships/slideLayout" Target="../slideLayouts/slideLayout14.xml"/><Relationship Id="rId12" Type="http://schemas.openxmlformats.org/officeDocument/2006/relationships/slideLayout" Target="../slideLayouts/slideLayout13.xml"/><Relationship Id="rId11" Type="http://schemas.openxmlformats.org/officeDocument/2006/relationships/slideLayout" Target="../slideLayouts/slideLayout12.xml"/><Relationship Id="rId10" Type="http://schemas.openxmlformats.org/officeDocument/2006/relationships/slideLayout" Target="../slideLayouts/slideLayout11.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Shape 11"/>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5905" marR="0" lvl="0" indent="-154305" algn="l" rtl="0">
              <a:spcBef>
                <a:spcPts val="15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742950" marR="0" lvl="1" indent="-18415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600200" marR="0" lvl="3"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057400" marR="0" lvl="4"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514600" marR="0" lvl="5"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971800" marR="0" lvl="6"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429000" marR="0" lvl="7"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886200" marR="0" lvl="8"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pPr>
              <a:defRPr/>
            </a:pPr>
            <a:endParaRPr lang="en-US" dirty="0">
              <a:solidFill>
                <a:schemeClr val="tx1"/>
              </a:solidFill>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fld>
            <a:endParaRPr lang="en-US" sz="900" dirty="0"/>
          </a:p>
        </p:txBody>
      </p:sp>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6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panose="02020603050405020304"/>
              <a:buNone/>
              <a:defRPr sz="3400" b="1" i="0" u="none" strike="noStrike" cap="none">
                <a:solidFill>
                  <a:srgbClr val="007FA3"/>
                </a:solidFill>
                <a:latin typeface="Times New Roman" panose="02020603050405020304"/>
                <a:ea typeface="Times New Roman" panose="02020603050405020304"/>
                <a:cs typeface="Times New Roman" panose="02020603050405020304"/>
                <a:sym typeface="Times New Roman" panose="020206030504050203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Content Placeholder"/>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5905" marR="0" lvl="0" indent="-154305" algn="l" rtl="0">
              <a:spcBef>
                <a:spcPts val="15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742950" marR="0" lvl="1" indent="-18415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600200" marR="0" lvl="3"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057400" marR="0" lvl="4" indent="-127000" algn="l" rtl="0">
              <a:spcBef>
                <a:spcPts val="6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514600" marR="0" lvl="5"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971800" marR="0" lvl="6"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429000" marR="0" lvl="7"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886200" marR="0" lvl="8" indent="-127000" algn="l" rtl="0">
              <a:spcBef>
                <a:spcPts val="300"/>
              </a:spcBef>
              <a:buClr>
                <a:srgbClr val="007FA3"/>
              </a:buClr>
              <a:buSzPct val="1000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16" name="Copyright"/>
          <p:cNvSpPr txBox="1"/>
          <p:nvPr/>
        </p:nvSpPr>
        <p:spPr>
          <a:xfrm>
            <a:off x="1600200" y="6429344"/>
            <a:ext cx="7162799" cy="200054"/>
          </a:xfrm>
          <a:prstGeom prst="rect">
            <a:avLst/>
          </a:prstGeom>
          <a:noFill/>
          <a:ln>
            <a:noFill/>
          </a:ln>
        </p:spPr>
        <p:txBody>
          <a:bodyPr lIns="91425" tIns="45700" rIns="91425" bIns="45700" anchor="ctr" anchorCtr="0">
            <a:noAutofit/>
          </a:bodyPr>
          <a:lstStyle/>
          <a:p>
            <a:pPr marL="0" marR="0" indent="0" algn="r" defTabSz="914400" rtl="0" eaLnBrk="1" fontAlgn="auto" latinLnBrk="0" hangingPunct="1">
              <a:lnSpc>
                <a:spcPct val="100000"/>
              </a:lnSpc>
              <a:spcBef>
                <a:spcPts val="0"/>
              </a:spcBef>
              <a:spcAft>
                <a:spcPts val="0"/>
              </a:spcAft>
              <a:buClrTx/>
              <a:buSzTx/>
              <a:buFontTx/>
              <a:buNone/>
              <a:defRPr/>
            </a:pPr>
            <a:r>
              <a:rPr lang="en-US" altLang="en-US" sz="1200" b="0" dirty="0">
                <a:latin typeface="Verdana" panose="020B0604030504040204"/>
                <a:ea typeface="Verdana" panose="020B0604030504040204" pitchFamily="34" charset="0"/>
                <a:cs typeface="Verdana" panose="020B0604030504040204" pitchFamily="34" charset="0"/>
              </a:rPr>
              <a:t>Copyright © 2022, 2018, 2016 Pearson Education, Inc. All Rights Reserved</a:t>
            </a:r>
            <a:endParaRPr lang="en-US" altLang="en-US" sz="1200" b="0" dirty="0">
              <a:latin typeface="Verdana" panose="020B0604030504040204"/>
              <a:ea typeface="Verdana" panose="020B0604030504040204" pitchFamily="34" charset="0"/>
              <a:cs typeface="Verdana" panose="020B0604030504040204" pitchFamily="34" charset="0"/>
            </a:endParaRP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L="457200" marR="0" lvl="1"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914400" marR="0" lvl="2"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371600" marR="0" lvl="3"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1828800" marR="0" lvl="4"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286000" marR="0" lvl="5"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2743200" marR="0" lvl="6"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200400" marR="0" lvl="7"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3657600" marR="0" lvl="8" indent="0" algn="l" rtl="0">
              <a:spcBef>
                <a:spcPts val="0"/>
              </a:spcBef>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panose="020B0604020202020204"/>
                <a:ea typeface="Arial" panose="020B0604020202020204"/>
                <a:cs typeface="Arial" panose="020B0604020202020204"/>
                <a:sym typeface="Arial" panose="020B0604020202020204"/>
              </a:rPr>
            </a:fld>
            <a:endParaRPr lang="en-US" sz="900" b="0" i="0" u="none" strike="noStrike" cap="none" dirty="0">
              <a:solidFill>
                <a:schemeClr val="lt1"/>
              </a:solidFill>
              <a:latin typeface="Arial" panose="020B0604020202020204"/>
              <a:ea typeface="Arial" panose="020B0604020202020204"/>
              <a:cs typeface="Arial" panose="020B0604020202020204"/>
              <a:sym typeface="Arial" panose="020B0604020202020204"/>
            </a:endParaRPr>
          </a:p>
        </p:txBody>
      </p:sp>
      <p:pic>
        <p:nvPicPr>
          <p:cNvPr id="8" name="Picture Placeholder 21" descr="Pearson Logo"/>
          <p:cNvPicPr>
            <a:picLocks noChangeAspect="1"/>
          </p:cNvPicPr>
          <p:nvPr userDrawn="1"/>
        </p:nvPicPr>
        <p:blipFill>
          <a:blip r:embed="rId14"/>
          <a:srcRect t="22152" b="22152"/>
          <a:stretch>
            <a:fillRect/>
          </a:stretch>
        </p:blipFill>
        <p:spPr>
          <a:xfrm>
            <a:off x="315677" y="6420639"/>
            <a:ext cx="1176574" cy="296443"/>
          </a:xfrm>
          <a:prstGeom prst="rect">
            <a:avLst/>
          </a:prstGeom>
        </p:spPr>
      </p:pic>
    </p:spTree>
  </p:cSld>
  <p:clrMap bg1="lt1" tx1="dk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n-lt"/>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1.jpeg"/><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6.xml"/><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6.xml"/><Relationship Id="rId1" Type="http://schemas.openxmlformats.org/officeDocument/2006/relationships/image" Target="../media/image8.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6.xml"/><Relationship Id="rId1"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6.xml"/><Relationship Id="rId1" Type="http://schemas.openxmlformats.org/officeDocument/2006/relationships/image" Target="../media/image10.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6.xml"/><Relationship Id="rId1"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3.xml"/><Relationship Id="rId1" Type="http://schemas.openxmlformats.org/officeDocument/2006/relationships/image" Target="../media/image12.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143692"/>
            <a:ext cx="8229601" cy="987333"/>
          </a:xfrm>
        </p:spPr>
        <p:txBody>
          <a:bodyPr anchor="ctr"/>
          <a:lstStyle/>
          <a:p>
            <a:r>
              <a:rPr lang="en-US" sz="3000" dirty="0"/>
              <a:t>Integrated Advertising, Promotion, and Marketing Communications</a:t>
            </a:r>
            <a:endParaRPr lang="en-US" sz="3000" dirty="0"/>
          </a:p>
        </p:txBody>
      </p:sp>
      <p:sp>
        <p:nvSpPr>
          <p:cNvPr id="3" name="Content Placeholder 2"/>
          <p:cNvSpPr>
            <a:spLocks noGrp="1"/>
          </p:cNvSpPr>
          <p:nvPr>
            <p:ph type="body" idx="1"/>
          </p:nvPr>
        </p:nvSpPr>
        <p:spPr>
          <a:xfrm>
            <a:off x="457200" y="1212419"/>
            <a:ext cx="8229600" cy="413524"/>
          </a:xfrm>
        </p:spPr>
        <p:txBody>
          <a:bodyPr anchor="ctr"/>
          <a:lstStyle/>
          <a:p>
            <a:r>
              <a:rPr lang="en-US" dirty="0">
                <a:solidFill>
                  <a:schemeClr val="tx2"/>
                </a:solidFill>
              </a:rPr>
              <a:t>Ninth Edition</a:t>
            </a:r>
            <a:endParaRPr lang="en-US" dirty="0">
              <a:solidFill>
                <a:schemeClr val="tx2"/>
              </a:solidFill>
            </a:endParaRPr>
          </a:p>
        </p:txBody>
      </p:sp>
      <p:sp>
        <p:nvSpPr>
          <p:cNvPr id="5" name="Content Placeholder 4"/>
          <p:cNvSpPr>
            <a:spLocks noGrp="1"/>
          </p:cNvSpPr>
          <p:nvPr>
            <p:ph sz="quarter" idx="14"/>
          </p:nvPr>
        </p:nvSpPr>
        <p:spPr>
          <a:xfrm>
            <a:off x="5029200" y="1906104"/>
            <a:ext cx="3657600" cy="1186345"/>
          </a:xfrm>
        </p:spPr>
        <p:txBody>
          <a:bodyPr/>
          <a:lstStyle/>
          <a:p>
            <a:pPr marL="0" algn="ctr"/>
            <a:r>
              <a:rPr lang="en-US" b="1" dirty="0">
                <a:latin typeface="+mn-lt"/>
              </a:rPr>
              <a:t>Chapter 4</a:t>
            </a:r>
            <a:endParaRPr lang="en-US" b="1" dirty="0">
              <a:latin typeface="+mn-lt"/>
            </a:endParaRPr>
          </a:p>
        </p:txBody>
      </p:sp>
      <p:sp>
        <p:nvSpPr>
          <p:cNvPr id="6" name="Content Placeholder 5"/>
          <p:cNvSpPr>
            <a:spLocks noGrp="1"/>
          </p:cNvSpPr>
          <p:nvPr>
            <p:ph sz="quarter" idx="15"/>
          </p:nvPr>
        </p:nvSpPr>
        <p:spPr>
          <a:xfrm>
            <a:off x="5029200" y="3252789"/>
            <a:ext cx="3657600" cy="1786139"/>
          </a:xfrm>
        </p:spPr>
        <p:txBody>
          <a:bodyPr/>
          <a:lstStyle/>
          <a:p>
            <a:r>
              <a:rPr lang="en-US" dirty="0"/>
              <a:t>The I</a:t>
            </a:r>
            <a:r>
              <a:rPr lang="en-US" sz="100" dirty="0"/>
              <a:t> </a:t>
            </a:r>
            <a:r>
              <a:rPr lang="en-US" dirty="0"/>
              <a:t>M</a:t>
            </a:r>
            <a:r>
              <a:rPr lang="en-US" sz="100" dirty="0"/>
              <a:t> </a:t>
            </a:r>
            <a:r>
              <a:rPr lang="en-US" dirty="0"/>
              <a:t>C Planning Process</a:t>
            </a:r>
            <a:endParaRPr lang="en-US" dirty="0"/>
          </a:p>
        </p:txBody>
      </p:sp>
      <p:pic>
        <p:nvPicPr>
          <p:cNvPr id="10" name="Picture 9" descr="Front Cover: Integrated Advertising, Promotion, and Marketing Communications, Ninth Edition by Clow and Baack."/>
          <p:cNvPicPr>
            <a:picLocks noChangeAspect="1"/>
          </p:cNvPicPr>
          <p:nvPr/>
        </p:nvPicPr>
        <p:blipFill>
          <a:blip r:embed="rId1"/>
          <a:stretch>
            <a:fillRect/>
          </a:stretch>
        </p:blipFill>
        <p:spPr>
          <a:xfrm>
            <a:off x="591091" y="1694010"/>
            <a:ext cx="3624966" cy="4494960"/>
          </a:xfrm>
          <a:prstGeom prst="rect">
            <a:avLst/>
          </a:prstGeom>
          <a:ln>
            <a:solidFill>
              <a:schemeClr val="tx1"/>
            </a:solidFill>
          </a:ln>
        </p:spPr>
      </p:pic>
      <p:sp>
        <p:nvSpPr>
          <p:cNvPr id="8" name="Content Placeholder 7"/>
          <p:cNvSpPr>
            <a:spLocks noGrp="1"/>
          </p:cNvSpPr>
          <p:nvPr>
            <p:ph sz="quarter" idx="17"/>
          </p:nvPr>
        </p:nvSpPr>
        <p:spPr>
          <a:xfrm>
            <a:off x="2173000" y="6415232"/>
            <a:ext cx="6589712" cy="228600"/>
          </a:xfrm>
        </p:spPr>
        <p:txBody>
          <a:bodyPr/>
          <a:lstStyle/>
          <a:p>
            <a:pPr marL="0" indent="0"/>
            <a:r>
              <a:rPr lang="en-US" altLang="en-US" sz="1200" b="0" dirty="0">
                <a:latin typeface="Verdana" panose="020B0604030504040204"/>
                <a:ea typeface="Verdana" panose="020B0604030504040204" pitchFamily="34" charset="0"/>
                <a:cs typeface="Verdana" panose="020B0604030504040204" pitchFamily="34" charset="0"/>
              </a:rPr>
              <a:t>Copyright © </a:t>
            </a:r>
            <a:r>
              <a:rPr lang="en-IN" dirty="0"/>
              <a:t>2022, 2018, 2016 </a:t>
            </a:r>
            <a:r>
              <a:rPr lang="en-US" altLang="en-US" sz="1200" b="0" dirty="0">
                <a:latin typeface="Verdana" panose="020B0604030504040204"/>
                <a:ea typeface="Verdana" panose="020B0604030504040204" pitchFamily="34" charset="0"/>
                <a:cs typeface="Verdana" panose="020B0604030504040204" pitchFamily="34" charset="0"/>
              </a:rPr>
              <a:t>Pearson Education, Inc. All Rights Reserved</a:t>
            </a:r>
            <a:endParaRPr lang="en-US" altLang="en-US" sz="1200" b="0" dirty="0">
              <a:latin typeface="Verdana" panose="020B0604030504040204"/>
              <a:ea typeface="Verdana" panose="020B0604030504040204" pitchFamily="34" charset="0"/>
              <a:cs typeface="Verdana" panose="020B0604030504040204" pitchFamily="34" charset="0"/>
            </a:endParaRPr>
          </a:p>
        </p:txBody>
      </p:sp>
      <p:pic>
        <p:nvPicPr>
          <p:cNvPr id="22" name="Picture Placeholder 21" descr="Pearson Logo"/>
          <p:cNvPicPr>
            <a:picLocks noGrp="1" noChangeAspect="1"/>
          </p:cNvPicPr>
          <p:nvPr>
            <p:ph type="pic" sz="quarter" idx="16"/>
          </p:nvPr>
        </p:nvPicPr>
        <p:blipFill>
          <a:blip r:embed="rId2"/>
          <a:srcRect t="22152" b="22152"/>
          <a:stretch>
            <a:fillRect/>
          </a:stretch>
        </p:blipFill>
        <p:spPr>
          <a:xfrm>
            <a:off x="315677" y="6420639"/>
            <a:ext cx="1176574" cy="296443"/>
          </a:xfr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a:t>Segments Based on Demographics: Gender</a:t>
            </a:r>
            <a:endParaRPr lang="en-IN" sz="3200" dirty="0"/>
          </a:p>
        </p:txBody>
      </p:sp>
      <p:sp>
        <p:nvSpPr>
          <p:cNvPr id="3" name="Content Placeholder 2"/>
          <p:cNvSpPr>
            <a:spLocks noGrp="1"/>
          </p:cNvSpPr>
          <p:nvPr>
            <p:ph sz="quarter" idx="13"/>
          </p:nvPr>
        </p:nvSpPr>
        <p:spPr/>
        <p:txBody>
          <a:bodyPr/>
          <a:lstStyle/>
          <a:p>
            <a:r>
              <a:rPr lang="en-IN" dirty="0"/>
              <a:t>Different genders have different purchasing habits</a:t>
            </a:r>
            <a:endParaRPr lang="en-IN" dirty="0"/>
          </a:p>
          <a:p>
            <a:r>
              <a:rPr lang="en-IN" dirty="0"/>
              <a:t>Not all people conform to one gender role</a:t>
            </a:r>
            <a:endParaRPr lang="en-IN" dirty="0"/>
          </a:p>
          <a:p>
            <a:r>
              <a:rPr lang="en-IN" dirty="0"/>
              <a:t>Non-gender-based marketing shapes the campaign</a:t>
            </a:r>
            <a:endParaRPr lang="en-IN" dirty="0"/>
          </a:p>
          <a:p>
            <a:r>
              <a:rPr lang="en-IN" dirty="0"/>
              <a:t>Many product campaigns still target men or women</a:t>
            </a:r>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a:t>Segments Based on Demographics: Age</a:t>
            </a:r>
            <a:endParaRPr lang="en-IN" sz="3200" dirty="0"/>
          </a:p>
        </p:txBody>
      </p:sp>
      <p:sp>
        <p:nvSpPr>
          <p:cNvPr id="3" name="Content Placeholder 2"/>
          <p:cNvSpPr>
            <a:spLocks noGrp="1"/>
          </p:cNvSpPr>
          <p:nvPr>
            <p:ph sz="quarter" idx="13"/>
          </p:nvPr>
        </p:nvSpPr>
        <p:spPr/>
        <p:txBody>
          <a:bodyPr/>
          <a:lstStyle/>
          <a:p>
            <a:r>
              <a:rPr lang="en-IN" dirty="0"/>
              <a:t>Targeting specific age groups</a:t>
            </a:r>
            <a:endParaRPr lang="en-IN" dirty="0"/>
          </a:p>
          <a:p>
            <a:r>
              <a:rPr lang="en-IN" dirty="0"/>
              <a:t>Can combine with other demographic variables</a:t>
            </a:r>
            <a:endParaRPr lang="en-IN" dirty="0"/>
          </a:p>
          <a:p>
            <a:r>
              <a:rPr lang="en-IN" dirty="0"/>
              <a:t>Children an attractive but controversial market</a:t>
            </a:r>
            <a:endParaRPr lang="en-IN" dirty="0"/>
          </a:p>
          <a:p>
            <a:r>
              <a:rPr lang="en-IN" dirty="0"/>
              <a:t>Marketing push continues through teen years</a:t>
            </a:r>
            <a:endParaRPr lang="en-IN"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Questions to Consider </a:t>
            </a:r>
            <a:r>
              <a:rPr lang="en-IN" sz="2000" b="0" dirty="0"/>
              <a:t>(1 of 2)</a:t>
            </a:r>
            <a:endParaRPr lang="en-IN" sz="2000" b="0" dirty="0"/>
          </a:p>
        </p:txBody>
      </p:sp>
      <p:sp>
        <p:nvSpPr>
          <p:cNvPr id="3" name="Content Placeholder 2"/>
          <p:cNvSpPr>
            <a:spLocks noGrp="1"/>
          </p:cNvSpPr>
          <p:nvPr>
            <p:ph sz="quarter" idx="13"/>
          </p:nvPr>
        </p:nvSpPr>
        <p:spPr/>
        <p:txBody>
          <a:bodyPr/>
          <a:lstStyle/>
          <a:p>
            <a:r>
              <a:rPr lang="en-IN" dirty="0"/>
              <a:t>How old are your own parents?</a:t>
            </a:r>
            <a:endParaRPr lang="en-IN" dirty="0"/>
          </a:p>
          <a:p>
            <a:r>
              <a:rPr lang="en-IN" dirty="0"/>
              <a:t>How would you describe their </a:t>
            </a:r>
            <a:r>
              <a:rPr lang="en-IN" dirty="0" err="1"/>
              <a:t>lifestage</a:t>
            </a:r>
            <a:r>
              <a:rPr lang="en-IN" dirty="0"/>
              <a:t>?</a:t>
            </a:r>
            <a:endParaRPr lang="en-IN" dirty="0"/>
          </a:p>
          <a:p>
            <a:r>
              <a:rPr lang="en-IN" dirty="0"/>
              <a:t>Is it typical or hard to categorize?</a:t>
            </a:r>
            <a:endParaRPr lang="en-IN" dirty="0"/>
          </a:p>
          <a:p>
            <a:r>
              <a:rPr lang="en-IN" dirty="0"/>
              <a:t>What kinds of products or services might appeal to your parents based on their age and </a:t>
            </a:r>
            <a:r>
              <a:rPr lang="en-IN" dirty="0" err="1"/>
              <a:t>lifestage</a:t>
            </a:r>
            <a:r>
              <a:rPr lang="en-IN" dirty="0"/>
              <a:t>?</a:t>
            </a:r>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Income</a:t>
            </a:r>
            <a:endParaRPr lang="en-IN" dirty="0"/>
          </a:p>
        </p:txBody>
      </p:sp>
      <p:sp>
        <p:nvSpPr>
          <p:cNvPr id="3" name="Content Placeholder 2"/>
          <p:cNvSpPr>
            <a:spLocks noGrp="1"/>
          </p:cNvSpPr>
          <p:nvPr>
            <p:ph sz="quarter" idx="13"/>
          </p:nvPr>
        </p:nvSpPr>
        <p:spPr>
          <a:xfrm>
            <a:off x="457200" y="1556328"/>
            <a:ext cx="8229600" cy="1612542"/>
          </a:xfrm>
        </p:spPr>
        <p:txBody>
          <a:bodyPr/>
          <a:lstStyle/>
          <a:p>
            <a:r>
              <a:rPr lang="en-IN" dirty="0"/>
              <a:t>Family income closely related to education</a:t>
            </a:r>
            <a:endParaRPr lang="en-IN" dirty="0"/>
          </a:p>
          <a:p>
            <a:r>
              <a:rPr lang="en-IN" dirty="0"/>
              <a:t>Lower income = spending on necessities</a:t>
            </a:r>
            <a:endParaRPr lang="en-IN" dirty="0"/>
          </a:p>
          <a:p>
            <a:r>
              <a:rPr lang="en-IN" dirty="0"/>
              <a:t>Higher income = spending on luxuries</a:t>
            </a:r>
            <a:endParaRPr lang="en-IN" dirty="0"/>
          </a:p>
        </p:txBody>
      </p:sp>
      <p:pic>
        <p:nvPicPr>
          <p:cNvPr id="6" name="Content Placeholder 5" descr="An advertisement for a Mercedes Benz car shows the new S class car in front of an advertisement board that reads world premiere the new S class."/>
          <p:cNvPicPr>
            <a:picLocks noGrp="1" noChangeAspect="1"/>
          </p:cNvPicPr>
          <p:nvPr>
            <p:ph sz="quarter" idx="14"/>
          </p:nvPr>
        </p:nvPicPr>
        <p:blipFill>
          <a:blip r:embed="rId1"/>
          <a:stretch>
            <a:fillRect/>
          </a:stretch>
        </p:blipFill>
        <p:spPr>
          <a:xfrm>
            <a:off x="2267111" y="3296148"/>
            <a:ext cx="4609779" cy="301180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Ethnicity</a:t>
            </a:r>
            <a:endParaRPr lang="en-IN" dirty="0"/>
          </a:p>
        </p:txBody>
      </p:sp>
      <p:pic>
        <p:nvPicPr>
          <p:cNvPr id="6" name="Content Placeholder 5" descr="A photo shows an Hispanic family of parents and two young children riding bikes outdoors."/>
          <p:cNvPicPr>
            <a:picLocks noGrp="1" noChangeAspect="1"/>
          </p:cNvPicPr>
          <p:nvPr>
            <p:ph sz="quarter" idx="14"/>
          </p:nvPr>
        </p:nvPicPr>
        <p:blipFill>
          <a:blip r:embed="rId1"/>
          <a:stretch>
            <a:fillRect/>
          </a:stretch>
        </p:blipFill>
        <p:spPr>
          <a:xfrm>
            <a:off x="456609" y="1552575"/>
            <a:ext cx="3992562" cy="2587133"/>
          </a:xfrm>
          <a:prstGeom prst="rect">
            <a:avLst/>
          </a:prstGeom>
        </p:spPr>
      </p:pic>
      <p:sp>
        <p:nvSpPr>
          <p:cNvPr id="3" name="Content Placeholder 2"/>
          <p:cNvSpPr>
            <a:spLocks noGrp="1"/>
          </p:cNvSpPr>
          <p:nvPr>
            <p:ph sz="quarter" idx="13"/>
          </p:nvPr>
        </p:nvSpPr>
        <p:spPr>
          <a:xfrm>
            <a:off x="4694830" y="1552575"/>
            <a:ext cx="3991970" cy="4438650"/>
          </a:xfrm>
        </p:spPr>
        <p:txBody>
          <a:bodyPr/>
          <a:lstStyle/>
          <a:p>
            <a:r>
              <a:rPr lang="en-IN" dirty="0"/>
              <a:t>Buying power = $2.5 trillion</a:t>
            </a:r>
            <a:endParaRPr lang="en-IN" dirty="0"/>
          </a:p>
          <a:p>
            <a:r>
              <a:rPr lang="en-IN" dirty="0"/>
              <a:t>Significant part of identity</a:t>
            </a:r>
            <a:endParaRPr lang="en-IN" dirty="0"/>
          </a:p>
          <a:p>
            <a:r>
              <a:rPr lang="en-IN" dirty="0"/>
              <a:t>Need to understand ethnic groups</a:t>
            </a:r>
            <a:endParaRPr lang="en-IN" dirty="0"/>
          </a:p>
          <a:p>
            <a:r>
              <a:rPr lang="en-IN" dirty="0"/>
              <a:t>Translations are insufficient</a:t>
            </a:r>
            <a:endParaRPr lang="en-IN" dirty="0"/>
          </a:p>
          <a:p>
            <a:r>
              <a:rPr lang="en-IN" dirty="0"/>
              <a:t>Holistic approach needed</a:t>
            </a:r>
            <a:endParaRPr lang="en-IN"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Psychographics</a:t>
            </a:r>
            <a:endParaRPr lang="en-IN" dirty="0"/>
          </a:p>
        </p:txBody>
      </p:sp>
      <p:sp>
        <p:nvSpPr>
          <p:cNvPr id="3" name="Content Placeholder 2"/>
          <p:cNvSpPr>
            <a:spLocks noGrp="1"/>
          </p:cNvSpPr>
          <p:nvPr>
            <p:ph sz="quarter" idx="13"/>
          </p:nvPr>
        </p:nvSpPr>
        <p:spPr/>
        <p:txBody>
          <a:bodyPr/>
          <a:lstStyle/>
          <a:p>
            <a:r>
              <a:rPr lang="en-IN" dirty="0"/>
              <a:t>Used to describe consumers</a:t>
            </a:r>
            <a:endParaRPr lang="en-IN" dirty="0"/>
          </a:p>
          <a:p>
            <a:r>
              <a:rPr lang="en-IN" dirty="0"/>
              <a:t>A</a:t>
            </a:r>
            <a:r>
              <a:rPr lang="en-IN" sz="100" dirty="0"/>
              <a:t> </a:t>
            </a:r>
            <a:r>
              <a:rPr lang="en-IN" dirty="0"/>
              <a:t>I</a:t>
            </a:r>
            <a:r>
              <a:rPr lang="en-IN" sz="100" dirty="0"/>
              <a:t> </a:t>
            </a:r>
            <a:r>
              <a:rPr lang="en-IN" dirty="0"/>
              <a:t>O measures:</a:t>
            </a:r>
            <a:endParaRPr lang="en-IN" dirty="0"/>
          </a:p>
          <a:p>
            <a:pPr lvl="1"/>
            <a:r>
              <a:rPr lang="en-IN" dirty="0"/>
              <a:t>Activities</a:t>
            </a:r>
            <a:endParaRPr lang="en-IN" dirty="0"/>
          </a:p>
          <a:p>
            <a:pPr lvl="1"/>
            <a:r>
              <a:rPr lang="en-IN" dirty="0"/>
              <a:t>Interests</a:t>
            </a:r>
            <a:endParaRPr lang="en-IN" dirty="0"/>
          </a:p>
          <a:p>
            <a:pPr lvl="1"/>
            <a:r>
              <a:rPr lang="en-IN" dirty="0"/>
              <a:t>Opinions</a:t>
            </a:r>
            <a:endParaRPr lang="en-IN" dirty="0"/>
          </a:p>
          <a:p>
            <a:r>
              <a:rPr lang="en-IN" dirty="0"/>
              <a:t>Combined with demographic information</a:t>
            </a:r>
            <a:endParaRPr lang="en-IN"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V</a:t>
            </a:r>
            <a:r>
              <a:rPr lang="en-IN" sz="100" dirty="0"/>
              <a:t> </a:t>
            </a:r>
            <a:r>
              <a:rPr lang="en-IN" dirty="0"/>
              <a:t>A</a:t>
            </a:r>
            <a:r>
              <a:rPr lang="en-IN" sz="100" dirty="0"/>
              <a:t> </a:t>
            </a:r>
            <a:r>
              <a:rPr lang="en-IN" dirty="0"/>
              <a:t>L</a:t>
            </a:r>
            <a:r>
              <a:rPr lang="en-IN" sz="100" dirty="0"/>
              <a:t> </a:t>
            </a:r>
            <a:r>
              <a:rPr lang="en-IN" dirty="0"/>
              <a:t>S Typology</a:t>
            </a:r>
            <a:endParaRPr lang="en-IN" dirty="0"/>
          </a:p>
        </p:txBody>
      </p:sp>
      <p:sp>
        <p:nvSpPr>
          <p:cNvPr id="3" name="Content Placeholder 2"/>
          <p:cNvSpPr>
            <a:spLocks noGrp="1"/>
          </p:cNvSpPr>
          <p:nvPr>
            <p:ph sz="quarter" idx="13"/>
          </p:nvPr>
        </p:nvSpPr>
        <p:spPr>
          <a:xfrm>
            <a:off x="457200" y="1554920"/>
            <a:ext cx="8371490" cy="4663335"/>
          </a:xfrm>
        </p:spPr>
        <p:txBody>
          <a:bodyPr/>
          <a:lstStyle/>
          <a:p>
            <a:r>
              <a:rPr lang="en-IN" sz="2200" b="1" dirty="0"/>
              <a:t>Innovators</a:t>
            </a:r>
            <a:r>
              <a:rPr lang="en-IN" sz="2200" dirty="0"/>
              <a:t> – successful, sophisticated – upscale products</a:t>
            </a:r>
            <a:endParaRPr lang="en-IN" sz="2200" dirty="0"/>
          </a:p>
          <a:p>
            <a:r>
              <a:rPr lang="en-IN" sz="2200" b="1" dirty="0"/>
              <a:t>Thinkers</a:t>
            </a:r>
            <a:r>
              <a:rPr lang="en-IN" sz="2200" dirty="0"/>
              <a:t> – educated, conservative, practical – durability, value</a:t>
            </a:r>
            <a:endParaRPr lang="en-IN" sz="2200" dirty="0"/>
          </a:p>
          <a:p>
            <a:r>
              <a:rPr lang="en-IN" sz="2200" b="1" dirty="0"/>
              <a:t>Achievers</a:t>
            </a:r>
            <a:r>
              <a:rPr lang="en-IN" sz="2200" dirty="0"/>
              <a:t> – goal-oriented, conservative, career, and family</a:t>
            </a:r>
            <a:endParaRPr lang="en-IN" sz="2200" dirty="0"/>
          </a:p>
          <a:p>
            <a:r>
              <a:rPr lang="en-IN" sz="2200" b="1" dirty="0"/>
              <a:t>Experiencers</a:t>
            </a:r>
            <a:r>
              <a:rPr lang="en-IN" sz="2200" dirty="0"/>
              <a:t> – young, enthusiastic, impulsive, fashion, social</a:t>
            </a:r>
            <a:endParaRPr lang="en-IN" sz="2200" dirty="0"/>
          </a:p>
          <a:p>
            <a:r>
              <a:rPr lang="en-IN" sz="2200" b="1" dirty="0"/>
              <a:t>Believers</a:t>
            </a:r>
            <a:r>
              <a:rPr lang="en-IN" sz="2200" dirty="0"/>
              <a:t> – conservative, conventional, traditional</a:t>
            </a:r>
            <a:endParaRPr lang="en-IN" sz="2200" dirty="0"/>
          </a:p>
          <a:p>
            <a:r>
              <a:rPr lang="en-IN" sz="2200" b="1" dirty="0" err="1"/>
              <a:t>Strivers</a:t>
            </a:r>
            <a:r>
              <a:rPr lang="en-IN" sz="2200" dirty="0"/>
              <a:t> – trendy, fun-loving, peers important</a:t>
            </a:r>
            <a:endParaRPr lang="en-IN" sz="2200" dirty="0"/>
          </a:p>
          <a:p>
            <a:r>
              <a:rPr lang="en-IN" sz="2200" b="1" dirty="0"/>
              <a:t>Makers</a:t>
            </a:r>
            <a:r>
              <a:rPr lang="en-IN" sz="2200" dirty="0"/>
              <a:t> – self-sufficient, respect authority, not materialistic</a:t>
            </a:r>
            <a:endParaRPr lang="en-IN" sz="2200" dirty="0"/>
          </a:p>
          <a:p>
            <a:r>
              <a:rPr lang="en-IN" sz="2200" b="1" dirty="0"/>
              <a:t>Survivors</a:t>
            </a:r>
            <a:r>
              <a:rPr lang="en-IN" sz="2200" dirty="0"/>
              <a:t> – safety, security, focus on needs, price</a:t>
            </a:r>
            <a:endParaRPr lang="en-IN" sz="22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Segmentation by Geographic Area</a:t>
            </a:r>
            <a:endParaRPr lang="en-IN" dirty="0"/>
          </a:p>
        </p:txBody>
      </p:sp>
      <p:sp>
        <p:nvSpPr>
          <p:cNvPr id="3" name="Content Placeholder 2"/>
          <p:cNvSpPr>
            <a:spLocks noGrp="1"/>
          </p:cNvSpPr>
          <p:nvPr>
            <p:ph sz="quarter" idx="13"/>
          </p:nvPr>
        </p:nvSpPr>
        <p:spPr/>
        <p:txBody>
          <a:bodyPr/>
          <a:lstStyle/>
          <a:p>
            <a:r>
              <a:rPr lang="en-IN" dirty="0"/>
              <a:t>Geo-targeting: marketing in a geographic area or region</a:t>
            </a:r>
            <a:endParaRPr lang="en-IN" dirty="0"/>
          </a:p>
          <a:p>
            <a:r>
              <a:rPr lang="en-IN" dirty="0"/>
              <a:t>Retailers use:</a:t>
            </a:r>
            <a:endParaRPr lang="en-IN" dirty="0"/>
          </a:p>
          <a:p>
            <a:pPr lvl="1"/>
            <a:r>
              <a:rPr lang="en-IN" dirty="0"/>
              <a:t>Smartphones with G</a:t>
            </a:r>
            <a:r>
              <a:rPr lang="en-IN" sz="100" dirty="0"/>
              <a:t> </a:t>
            </a:r>
            <a:r>
              <a:rPr lang="en-IN" dirty="0"/>
              <a:t>P</a:t>
            </a:r>
            <a:r>
              <a:rPr lang="en-IN" sz="100" dirty="0"/>
              <a:t> </a:t>
            </a:r>
            <a:r>
              <a:rPr lang="en-IN" dirty="0"/>
              <a:t>S devices</a:t>
            </a:r>
            <a:endParaRPr lang="en-IN" dirty="0"/>
          </a:p>
          <a:p>
            <a:pPr lvl="1"/>
            <a:r>
              <a:rPr lang="en-IN" dirty="0"/>
              <a:t>Digital ads</a:t>
            </a:r>
            <a:endParaRPr lang="en-IN" dirty="0"/>
          </a:p>
        </p:txBody>
      </p:sp>
      <p:pic>
        <p:nvPicPr>
          <p:cNvPr id="6" name="Content Placeholder 5" descr="A photo shows woman and her daughter sitting at a table in a kitchen. They are  smiling as the mother feeds the child a snack."/>
          <p:cNvPicPr>
            <a:picLocks noGrp="1" noChangeAspect="1"/>
          </p:cNvPicPr>
          <p:nvPr>
            <p:ph sz="quarter" idx="14"/>
          </p:nvPr>
        </p:nvPicPr>
        <p:blipFill>
          <a:blip r:embed="rId1"/>
          <a:stretch>
            <a:fillRect/>
          </a:stretch>
        </p:blipFill>
        <p:spPr>
          <a:xfrm>
            <a:off x="4694832" y="1552575"/>
            <a:ext cx="3992562" cy="2906308"/>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Geodemographic Segmentation</a:t>
            </a:r>
            <a:endParaRPr lang="en-IN" dirty="0"/>
          </a:p>
        </p:txBody>
      </p:sp>
      <p:sp>
        <p:nvSpPr>
          <p:cNvPr id="3" name="Content Placeholder 2"/>
          <p:cNvSpPr>
            <a:spLocks noGrp="1"/>
          </p:cNvSpPr>
          <p:nvPr>
            <p:ph sz="quarter" idx="13"/>
          </p:nvPr>
        </p:nvSpPr>
        <p:spPr/>
        <p:txBody>
          <a:bodyPr/>
          <a:lstStyle/>
          <a:p>
            <a:r>
              <a:rPr lang="en-IN" dirty="0"/>
              <a:t>Combines</a:t>
            </a:r>
            <a:endParaRPr lang="en-IN" dirty="0"/>
          </a:p>
          <a:p>
            <a:pPr lvl="1"/>
            <a:r>
              <a:rPr lang="en-IN" dirty="0"/>
              <a:t>Demographic census data</a:t>
            </a:r>
            <a:endParaRPr lang="en-IN" dirty="0"/>
          </a:p>
          <a:p>
            <a:pPr lvl="1"/>
            <a:r>
              <a:rPr lang="en-IN" dirty="0"/>
              <a:t>Geographic information</a:t>
            </a:r>
            <a:endParaRPr lang="en-IN" dirty="0"/>
          </a:p>
          <a:p>
            <a:pPr lvl="1"/>
            <a:r>
              <a:rPr lang="en-IN" dirty="0"/>
              <a:t>Psychographic information</a:t>
            </a:r>
            <a:endParaRPr lang="en-IN" dirty="0"/>
          </a:p>
          <a:p>
            <a:r>
              <a:rPr lang="en-IN" dirty="0"/>
              <a:t>PRIZM</a:t>
            </a:r>
            <a:endParaRPr lang="en-IN" dirty="0"/>
          </a:p>
          <a:p>
            <a:pPr lvl="1"/>
            <a:r>
              <a:rPr lang="en-IN" dirty="0"/>
              <a:t>66 market segments in United States</a:t>
            </a:r>
            <a:endParaRPr lang="en-IN" dirty="0"/>
          </a:p>
          <a:p>
            <a:pPr lvl="1"/>
            <a:r>
              <a:rPr lang="en-IN" dirty="0"/>
              <a:t>ZIP codes identify relatively uniform </a:t>
            </a:r>
            <a:r>
              <a:rPr lang="en-IN" dirty="0" err="1"/>
              <a:t>neighborhoods</a:t>
            </a:r>
            <a:endParaRPr lang="en-IN" dirty="0"/>
          </a:p>
          <a:p>
            <a:pPr lvl="1"/>
            <a:r>
              <a:rPr lang="en-IN" dirty="0"/>
              <a:t>Consumers like </a:t>
            </a:r>
            <a:r>
              <a:rPr lang="en-IN" dirty="0" err="1"/>
              <a:t>neighborhoods</a:t>
            </a:r>
            <a:r>
              <a:rPr lang="en-IN" dirty="0"/>
              <a:t> of similar people</a:t>
            </a:r>
            <a:endParaRPr lang="en-IN"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Benefit Segmentation</a:t>
            </a:r>
            <a:endParaRPr lang="en-IN" dirty="0"/>
          </a:p>
        </p:txBody>
      </p:sp>
      <p:pic>
        <p:nvPicPr>
          <p:cNvPr id="6" name="Content Placeholder 5" descr="A photo of a young fit woman lifting two dumbbells."/>
          <p:cNvPicPr>
            <a:picLocks noGrp="1" noChangeAspect="1"/>
          </p:cNvPicPr>
          <p:nvPr>
            <p:ph sz="quarter" idx="14"/>
          </p:nvPr>
        </p:nvPicPr>
        <p:blipFill>
          <a:blip r:embed="rId1"/>
          <a:stretch>
            <a:fillRect/>
          </a:stretch>
        </p:blipFill>
        <p:spPr>
          <a:xfrm>
            <a:off x="776450" y="1552575"/>
            <a:ext cx="3125572" cy="4438650"/>
          </a:xfrm>
          <a:prstGeom prst="rect">
            <a:avLst/>
          </a:prstGeom>
        </p:spPr>
      </p:pic>
      <p:sp>
        <p:nvSpPr>
          <p:cNvPr id="3" name="Content Placeholder 2"/>
          <p:cNvSpPr>
            <a:spLocks noGrp="1"/>
          </p:cNvSpPr>
          <p:nvPr>
            <p:ph sz="quarter" idx="13"/>
          </p:nvPr>
        </p:nvSpPr>
        <p:spPr>
          <a:xfrm>
            <a:off x="4694830" y="1575895"/>
            <a:ext cx="3991970" cy="4438650"/>
          </a:xfrm>
        </p:spPr>
        <p:txBody>
          <a:bodyPr/>
          <a:lstStyle/>
          <a:p>
            <a:pPr marL="635" indent="0">
              <a:buNone/>
            </a:pPr>
            <a:r>
              <a:rPr lang="en-IN" dirty="0"/>
              <a:t>The Fitness Industry</a:t>
            </a:r>
            <a:endParaRPr lang="en-IN" dirty="0"/>
          </a:p>
          <a:p>
            <a:r>
              <a:rPr lang="en-IN" dirty="0"/>
              <a:t>Winners</a:t>
            </a:r>
            <a:endParaRPr lang="en-IN" dirty="0"/>
          </a:p>
          <a:p>
            <a:r>
              <a:rPr lang="en-IN" dirty="0"/>
              <a:t>Dieters</a:t>
            </a:r>
            <a:endParaRPr lang="en-IN" dirty="0"/>
          </a:p>
          <a:p>
            <a:r>
              <a:rPr lang="en-IN" dirty="0"/>
              <a:t>Self-improvers</a:t>
            </a:r>
            <a:endParaRPr lang="en-IN"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Chapter Objectives </a:t>
            </a:r>
            <a:r>
              <a:rPr lang="en-IN" sz="2000" b="0" dirty="0"/>
              <a:t>(1 of 2)</a:t>
            </a:r>
            <a:endParaRPr lang="en-IN" sz="2000" b="0" dirty="0"/>
          </a:p>
        </p:txBody>
      </p:sp>
      <p:sp>
        <p:nvSpPr>
          <p:cNvPr id="3" name="Content Placeholder 2"/>
          <p:cNvSpPr>
            <a:spLocks noGrp="1"/>
          </p:cNvSpPr>
          <p:nvPr>
            <p:ph sz="quarter" idx="13"/>
          </p:nvPr>
        </p:nvSpPr>
        <p:spPr/>
        <p:txBody>
          <a:bodyPr/>
          <a:lstStyle/>
          <a:p>
            <a:pPr marL="635" indent="0">
              <a:buNone/>
            </a:pPr>
            <a:r>
              <a:rPr lang="en-IN" b="1" dirty="0">
                <a:solidFill>
                  <a:srgbClr val="007FA3"/>
                </a:solidFill>
              </a:rPr>
              <a:t>4.1</a:t>
            </a:r>
            <a:r>
              <a:rPr lang="en-IN" dirty="0"/>
              <a:t> What makes marketing research critical to the I</a:t>
            </a:r>
            <a:r>
              <a:rPr lang="en-IN" sz="100" dirty="0"/>
              <a:t> </a:t>
            </a:r>
            <a:r>
              <a:rPr lang="en-IN" dirty="0"/>
              <a:t>M</a:t>
            </a:r>
            <a:r>
              <a:rPr lang="en-IN" sz="100" dirty="0"/>
              <a:t> </a:t>
            </a:r>
            <a:r>
              <a:rPr lang="en-IN" dirty="0"/>
              <a:t>C planning process?</a:t>
            </a:r>
            <a:endParaRPr lang="en-IN" dirty="0"/>
          </a:p>
          <a:p>
            <a:pPr marL="635" indent="0">
              <a:buNone/>
            </a:pPr>
            <a:r>
              <a:rPr lang="en-IN" b="1" dirty="0">
                <a:solidFill>
                  <a:srgbClr val="007FA3"/>
                </a:solidFill>
              </a:rPr>
              <a:t>4.2</a:t>
            </a:r>
            <a:r>
              <a:rPr lang="en-IN" dirty="0"/>
              <a:t> What categories do companies use to identify consumer target markets or market segments?</a:t>
            </a:r>
            <a:endParaRPr lang="en-IN" dirty="0"/>
          </a:p>
          <a:p>
            <a:pPr marL="635" indent="0">
              <a:buNone/>
            </a:pPr>
            <a:r>
              <a:rPr lang="en-IN" b="1" dirty="0">
                <a:solidFill>
                  <a:srgbClr val="007FA3"/>
                </a:solidFill>
              </a:rPr>
              <a:t>4.3</a:t>
            </a:r>
            <a:r>
              <a:rPr lang="en-IN" dirty="0"/>
              <a:t> What categories do organizations use to identify business-to-business market segments?</a:t>
            </a:r>
            <a:endParaRPr lang="en-IN" dirty="0"/>
          </a:p>
          <a:p>
            <a:pPr marL="635" indent="0">
              <a:buNone/>
            </a:pPr>
            <a:r>
              <a:rPr lang="en-IN" b="1" dirty="0">
                <a:solidFill>
                  <a:srgbClr val="007FA3"/>
                </a:solidFill>
              </a:rPr>
              <a:t>4.4</a:t>
            </a:r>
            <a:r>
              <a:rPr lang="en-IN" dirty="0"/>
              <a:t> How do the various approaches to positioning influence the I</a:t>
            </a:r>
            <a:r>
              <a:rPr lang="en-IN" sz="100" dirty="0"/>
              <a:t> </a:t>
            </a:r>
            <a:r>
              <a:rPr lang="en-IN" dirty="0"/>
              <a:t>M</a:t>
            </a:r>
            <a:r>
              <a:rPr lang="en-IN" sz="100" dirty="0"/>
              <a:t> </a:t>
            </a:r>
            <a:r>
              <a:rPr lang="en-IN" dirty="0"/>
              <a:t>C planning process?</a:t>
            </a:r>
            <a:endParaRPr lang="en-I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Usage Segmentation</a:t>
            </a:r>
            <a:endParaRPr lang="en-IN" dirty="0"/>
          </a:p>
        </p:txBody>
      </p:sp>
      <p:sp>
        <p:nvSpPr>
          <p:cNvPr id="3" name="Content Placeholder 2"/>
          <p:cNvSpPr>
            <a:spLocks noGrp="1"/>
          </p:cNvSpPr>
          <p:nvPr>
            <p:ph sz="quarter" idx="13"/>
          </p:nvPr>
        </p:nvSpPr>
        <p:spPr/>
        <p:txBody>
          <a:bodyPr/>
          <a:lstStyle/>
          <a:p>
            <a:r>
              <a:rPr lang="en-IN" dirty="0"/>
              <a:t>Usage or purchase history</a:t>
            </a:r>
            <a:endParaRPr lang="en-IN" dirty="0"/>
          </a:p>
          <a:p>
            <a:r>
              <a:rPr lang="en-IN" dirty="0"/>
              <a:t>Create clusters</a:t>
            </a:r>
            <a:endParaRPr lang="en-IN" dirty="0"/>
          </a:p>
          <a:p>
            <a:r>
              <a:rPr lang="en-IN" dirty="0"/>
              <a:t>Target specific clusters</a:t>
            </a:r>
            <a:endParaRPr lang="en-IN" dirty="0"/>
          </a:p>
          <a:p>
            <a:r>
              <a:rPr lang="en-IN" dirty="0"/>
              <a:t>Create marketing programs for each cluster</a:t>
            </a:r>
            <a:endParaRPr lang="en-IN" dirty="0"/>
          </a:p>
          <a:p>
            <a:r>
              <a:rPr lang="en-IN" dirty="0"/>
              <a:t>Measure growth and migration</a:t>
            </a:r>
            <a:endParaRPr lang="en-IN"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a:t>Business-to-Business Market Segmentation</a:t>
            </a:r>
            <a:endParaRPr lang="en-IN" sz="3200" dirty="0"/>
          </a:p>
        </p:txBody>
      </p:sp>
      <p:sp>
        <p:nvSpPr>
          <p:cNvPr id="3" name="Content Placeholder 2"/>
          <p:cNvSpPr>
            <a:spLocks noGrp="1"/>
          </p:cNvSpPr>
          <p:nvPr>
            <p:ph sz="quarter" idx="13"/>
          </p:nvPr>
        </p:nvSpPr>
        <p:spPr/>
        <p:txBody>
          <a:bodyPr/>
          <a:lstStyle/>
          <a:p>
            <a:r>
              <a:rPr lang="en-IN" dirty="0"/>
              <a:t>Group similar organizations into meaningful clusters</a:t>
            </a:r>
            <a:endParaRPr lang="en-IN" dirty="0"/>
          </a:p>
          <a:p>
            <a:r>
              <a:rPr lang="en-IN" dirty="0"/>
              <a:t>Create marketing messages specifically for them</a:t>
            </a:r>
            <a:endParaRPr lang="en-IN" dirty="0"/>
          </a:p>
          <a:p>
            <a:r>
              <a:rPr lang="en-IN" dirty="0"/>
              <a:t>Provide businesses with better service</a:t>
            </a:r>
            <a:endParaRPr lang="en-IN"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a:t>Figure 4.5: </a:t>
            </a:r>
            <a:r>
              <a:rPr lang="en-IN" sz="3200" dirty="0">
                <a:highlight>
                  <a:srgbClr val="FFFF00"/>
                </a:highlight>
              </a:rPr>
              <a:t>Methods of Segmenting Business-to-Business Markets</a:t>
            </a:r>
            <a:endParaRPr lang="en-IN" sz="3200" dirty="0">
              <a:highlight>
                <a:srgbClr val="FFFF00"/>
              </a:highlight>
            </a:endParaRPr>
          </a:p>
        </p:txBody>
      </p:sp>
      <p:sp>
        <p:nvSpPr>
          <p:cNvPr id="3" name="Content Placeholder 2"/>
          <p:cNvSpPr>
            <a:spLocks noGrp="1"/>
          </p:cNvSpPr>
          <p:nvPr>
            <p:ph sz="quarter" idx="13"/>
          </p:nvPr>
        </p:nvSpPr>
        <p:spPr/>
        <p:txBody>
          <a:bodyPr/>
          <a:lstStyle/>
          <a:p>
            <a:r>
              <a:rPr lang="en-IN" dirty="0"/>
              <a:t>Industry (N</a:t>
            </a:r>
            <a:r>
              <a:rPr lang="en-IN" sz="100" dirty="0"/>
              <a:t> </a:t>
            </a:r>
            <a:r>
              <a:rPr lang="en-IN" dirty="0"/>
              <a:t>A</a:t>
            </a:r>
            <a:r>
              <a:rPr lang="en-IN" sz="100" dirty="0"/>
              <a:t> </a:t>
            </a:r>
            <a:r>
              <a:rPr lang="en-IN" dirty="0"/>
              <a:t>I</a:t>
            </a:r>
            <a:r>
              <a:rPr lang="en-IN" sz="100" dirty="0"/>
              <a:t> </a:t>
            </a:r>
            <a:r>
              <a:rPr lang="en-IN" dirty="0"/>
              <a:t>C</a:t>
            </a:r>
            <a:r>
              <a:rPr lang="en-IN" sz="100" dirty="0"/>
              <a:t> </a:t>
            </a:r>
            <a:r>
              <a:rPr lang="en-IN" dirty="0"/>
              <a:t>S code)</a:t>
            </a:r>
            <a:endParaRPr lang="en-IN" dirty="0"/>
          </a:p>
          <a:p>
            <a:r>
              <a:rPr lang="en-IN" dirty="0"/>
              <a:t>Size of business</a:t>
            </a:r>
            <a:endParaRPr lang="en-IN" dirty="0"/>
          </a:p>
          <a:p>
            <a:r>
              <a:rPr lang="en-IN" dirty="0"/>
              <a:t>Geographic location</a:t>
            </a:r>
            <a:endParaRPr lang="en-IN" dirty="0"/>
          </a:p>
          <a:p>
            <a:r>
              <a:rPr lang="en-IN" dirty="0"/>
              <a:t>Product usage</a:t>
            </a:r>
            <a:endParaRPr lang="en-IN" dirty="0"/>
          </a:p>
          <a:p>
            <a:r>
              <a:rPr lang="en-IN" dirty="0"/>
              <a:t>Customer value</a:t>
            </a:r>
            <a:endParaRPr lang="en-IN" dirty="0"/>
          </a:p>
        </p:txBody>
      </p:sp>
      <p:pic>
        <p:nvPicPr>
          <p:cNvPr id="6" name="Content Placeholder 5" descr="A photo shows a group of dairy cows in a field."/>
          <p:cNvPicPr>
            <a:picLocks noGrp="1" noChangeAspect="1"/>
          </p:cNvPicPr>
          <p:nvPr>
            <p:ph sz="quarter" idx="14"/>
          </p:nvPr>
        </p:nvPicPr>
        <p:blipFill>
          <a:blip r:embed="rId1"/>
          <a:stretch>
            <a:fillRect/>
          </a:stretch>
        </p:blipFill>
        <p:spPr>
          <a:xfrm>
            <a:off x="4694238" y="1552575"/>
            <a:ext cx="3992562" cy="260684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Product Positioning</a:t>
            </a:r>
            <a:endParaRPr lang="en-IN" dirty="0"/>
          </a:p>
        </p:txBody>
      </p:sp>
      <p:sp>
        <p:nvSpPr>
          <p:cNvPr id="3" name="Content Placeholder 2"/>
          <p:cNvSpPr>
            <a:spLocks noGrp="1"/>
          </p:cNvSpPr>
          <p:nvPr>
            <p:ph sz="quarter" idx="13"/>
          </p:nvPr>
        </p:nvSpPr>
        <p:spPr/>
        <p:txBody>
          <a:bodyPr/>
          <a:lstStyle/>
          <a:p>
            <a:r>
              <a:rPr lang="en-IN" dirty="0"/>
              <a:t>The perception created in the consumer’s mind regarding the nature of the company and its products relative to the competition</a:t>
            </a:r>
            <a:endParaRPr lang="en-IN" dirty="0"/>
          </a:p>
          <a:p>
            <a:r>
              <a:rPr lang="en-IN" dirty="0"/>
              <a:t>Created by factors such as product quality, price, distribution, image</a:t>
            </a:r>
            <a:endParaRPr lang="en-IN"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a:t>Figure 4.6: Product Positioning Approaches</a:t>
            </a:r>
            <a:endParaRPr lang="en-IN" sz="3200" dirty="0"/>
          </a:p>
        </p:txBody>
      </p:sp>
      <p:sp>
        <p:nvSpPr>
          <p:cNvPr id="3" name="Content Placeholder 2"/>
          <p:cNvSpPr>
            <a:spLocks noGrp="1"/>
          </p:cNvSpPr>
          <p:nvPr>
            <p:ph sz="quarter" idx="13"/>
          </p:nvPr>
        </p:nvSpPr>
        <p:spPr/>
        <p:txBody>
          <a:bodyPr/>
          <a:lstStyle/>
          <a:p>
            <a:r>
              <a:rPr lang="en-IN" dirty="0"/>
              <a:t>Attributes</a:t>
            </a:r>
            <a:endParaRPr lang="en-IN" dirty="0"/>
          </a:p>
          <a:p>
            <a:r>
              <a:rPr lang="en-IN" dirty="0"/>
              <a:t>Competitors</a:t>
            </a:r>
            <a:endParaRPr lang="en-IN" dirty="0"/>
          </a:p>
          <a:p>
            <a:r>
              <a:rPr lang="en-IN" dirty="0"/>
              <a:t>Use or application</a:t>
            </a:r>
            <a:endParaRPr lang="en-IN" dirty="0"/>
          </a:p>
          <a:p>
            <a:r>
              <a:rPr lang="en-IN" dirty="0"/>
              <a:t>Price-quality relationship</a:t>
            </a:r>
            <a:endParaRPr lang="en-IN" dirty="0"/>
          </a:p>
          <a:p>
            <a:r>
              <a:rPr lang="en-IN" dirty="0"/>
              <a:t>Product user</a:t>
            </a:r>
            <a:endParaRPr lang="en-IN" dirty="0"/>
          </a:p>
          <a:p>
            <a:r>
              <a:rPr lang="en-IN" dirty="0"/>
              <a:t>Product class</a:t>
            </a:r>
            <a:endParaRPr lang="en-IN" dirty="0"/>
          </a:p>
          <a:p>
            <a:r>
              <a:rPr lang="en-IN" dirty="0"/>
              <a:t>Cultural symbol</a:t>
            </a:r>
            <a:endParaRPr lang="en-IN" dirty="0"/>
          </a:p>
        </p:txBody>
      </p:sp>
      <p:pic>
        <p:nvPicPr>
          <p:cNvPr id="8" name="Content Placeholder 7" descr="An advertisement for Weyerhaeuser shows three panels of photos of animals, a deer, a turkey, and a squirrel. The title reads, the great outdoors is calling you."/>
          <p:cNvPicPr>
            <a:picLocks noGrp="1" noChangeAspect="1"/>
          </p:cNvPicPr>
          <p:nvPr>
            <p:ph sz="quarter" idx="14"/>
          </p:nvPr>
        </p:nvPicPr>
        <p:blipFill>
          <a:blip r:embed="rId1"/>
          <a:stretch>
            <a:fillRect/>
          </a:stretch>
        </p:blipFill>
        <p:spPr>
          <a:xfrm>
            <a:off x="4694832" y="1552575"/>
            <a:ext cx="3992562" cy="2286602"/>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Questions to Consider </a:t>
            </a:r>
            <a:r>
              <a:rPr lang="en-IN" sz="2000" b="0" dirty="0"/>
              <a:t>(2 of 2)</a:t>
            </a:r>
            <a:endParaRPr lang="en-IN" sz="2000" dirty="0"/>
          </a:p>
        </p:txBody>
      </p:sp>
      <p:sp>
        <p:nvSpPr>
          <p:cNvPr id="3" name="Content Placeholder 2"/>
          <p:cNvSpPr>
            <a:spLocks noGrp="1"/>
          </p:cNvSpPr>
          <p:nvPr>
            <p:ph sz="quarter" idx="13"/>
          </p:nvPr>
        </p:nvSpPr>
        <p:spPr/>
        <p:txBody>
          <a:bodyPr/>
          <a:lstStyle/>
          <a:p>
            <a:r>
              <a:rPr lang="en-IN" dirty="0"/>
              <a:t>In the Weyerhaeuser ad from the previous slide, who is the target market?</a:t>
            </a:r>
            <a:endParaRPr lang="en-IN" dirty="0"/>
          </a:p>
          <a:p>
            <a:r>
              <a:rPr lang="en-IN" dirty="0"/>
              <a:t>Which product positioning approach is the company using?</a:t>
            </a:r>
            <a:endParaRPr lang="en-IN" dirty="0"/>
          </a:p>
          <a:p>
            <a:r>
              <a:rPr lang="en-IN" dirty="0"/>
              <a:t>Does this ad appeal to you? Why or why not?</a:t>
            </a:r>
            <a:endParaRPr lang="en-IN"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Other Elements of Positioning</a:t>
            </a:r>
            <a:endParaRPr lang="en-IN" dirty="0"/>
          </a:p>
        </p:txBody>
      </p:sp>
      <p:sp>
        <p:nvSpPr>
          <p:cNvPr id="3" name="Content Placeholder 2"/>
          <p:cNvSpPr>
            <a:spLocks noGrp="1"/>
          </p:cNvSpPr>
          <p:nvPr>
            <p:ph sz="quarter" idx="13"/>
          </p:nvPr>
        </p:nvSpPr>
        <p:spPr/>
        <p:txBody>
          <a:bodyPr/>
          <a:lstStyle/>
          <a:p>
            <a:r>
              <a:rPr lang="en-IN" dirty="0"/>
              <a:t>Position never completely fixed</a:t>
            </a:r>
            <a:endParaRPr lang="en-IN" dirty="0"/>
          </a:p>
          <a:p>
            <a:r>
              <a:rPr lang="en-IN" dirty="0"/>
              <a:t>Changing conditions can shift brand standing</a:t>
            </a:r>
            <a:endParaRPr lang="en-IN" dirty="0"/>
          </a:p>
          <a:p>
            <a:r>
              <a:rPr lang="en-IN" dirty="0"/>
              <a:t>International positioning vitally important</a:t>
            </a:r>
            <a:endParaRPr lang="en-IN"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Marketing Communication Objectives</a:t>
            </a:r>
            <a:endParaRPr lang="en-IN" dirty="0"/>
          </a:p>
        </p:txBody>
      </p:sp>
      <p:sp>
        <p:nvSpPr>
          <p:cNvPr id="3" name="Content Placeholder 2"/>
          <p:cNvSpPr>
            <a:spLocks noGrp="1"/>
          </p:cNvSpPr>
          <p:nvPr>
            <p:ph sz="quarter" idx="13"/>
          </p:nvPr>
        </p:nvSpPr>
        <p:spPr/>
        <p:txBody>
          <a:bodyPr/>
          <a:lstStyle/>
          <a:p>
            <a:r>
              <a:rPr lang="en-IN" dirty="0"/>
              <a:t>Quality communications objectives required</a:t>
            </a:r>
            <a:endParaRPr lang="en-IN" dirty="0"/>
          </a:p>
          <a:p>
            <a:r>
              <a:rPr lang="en-IN" dirty="0"/>
              <a:t>Tie into organization’s:</a:t>
            </a:r>
            <a:endParaRPr lang="en-IN" dirty="0"/>
          </a:p>
          <a:p>
            <a:pPr lvl="1"/>
            <a:r>
              <a:rPr lang="en-IN" dirty="0"/>
              <a:t>Context</a:t>
            </a:r>
            <a:endParaRPr lang="en-IN" dirty="0"/>
          </a:p>
          <a:p>
            <a:pPr lvl="1"/>
            <a:r>
              <a:rPr lang="en-IN" dirty="0"/>
              <a:t>Target markets</a:t>
            </a:r>
            <a:endParaRPr lang="en-IN" dirty="0"/>
          </a:p>
          <a:p>
            <a:pPr lvl="1"/>
            <a:r>
              <a:rPr lang="en-IN" dirty="0"/>
              <a:t>Positioning approaches</a:t>
            </a:r>
            <a:endParaRPr lang="en-IN" dirty="0"/>
          </a:p>
          <a:p>
            <a:pPr lvl="1"/>
            <a:r>
              <a:rPr lang="en-IN" dirty="0"/>
              <a:t>Budgeting</a:t>
            </a:r>
            <a:endParaRPr lang="en-IN" dirty="0"/>
          </a:p>
          <a:p>
            <a:r>
              <a:rPr lang="en-IN" dirty="0"/>
              <a:t>Guide creative efforts to design advertising messages</a:t>
            </a:r>
            <a:endParaRPr lang="en-IN"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Figure 4.7: Levels of I</a:t>
            </a:r>
            <a:r>
              <a:rPr lang="en-IN" sz="100" dirty="0"/>
              <a:t> </a:t>
            </a:r>
            <a:r>
              <a:rPr lang="en-IN" dirty="0"/>
              <a:t>M</a:t>
            </a:r>
            <a:r>
              <a:rPr lang="en-IN" sz="100" dirty="0"/>
              <a:t> </a:t>
            </a:r>
            <a:r>
              <a:rPr lang="en-IN" dirty="0"/>
              <a:t>C Objectives</a:t>
            </a:r>
            <a:endParaRPr lang="en-IN" dirty="0"/>
          </a:p>
        </p:txBody>
      </p:sp>
      <p:pic>
        <p:nvPicPr>
          <p:cNvPr id="6" name="Content Placeholder 5" descr="The figure shows a table listing the levels of I M C objectives. Long description is available in notes, press F6"/>
          <p:cNvPicPr>
            <a:picLocks noGrp="1" noChangeAspect="1"/>
          </p:cNvPicPr>
          <p:nvPr>
            <p:ph sz="quarter" idx="13"/>
          </p:nvPr>
        </p:nvPicPr>
        <p:blipFill>
          <a:blip r:embed="rId1"/>
          <a:stretch>
            <a:fillRect/>
          </a:stretch>
        </p:blipFill>
        <p:spPr>
          <a:xfrm>
            <a:off x="652005" y="1606282"/>
            <a:ext cx="7843164" cy="4559836"/>
          </a:xfr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Types of Budgets </a:t>
            </a:r>
            <a:r>
              <a:rPr lang="en-IN" sz="2000" b="0" dirty="0"/>
              <a:t>(1 of 3)</a:t>
            </a:r>
            <a:endParaRPr lang="en-IN" sz="2000" b="0" dirty="0"/>
          </a:p>
        </p:txBody>
      </p:sp>
      <p:sp>
        <p:nvSpPr>
          <p:cNvPr id="3" name="Content Placeholder 2"/>
          <p:cNvSpPr>
            <a:spLocks noGrp="1"/>
          </p:cNvSpPr>
          <p:nvPr>
            <p:ph sz="quarter" idx="13"/>
          </p:nvPr>
        </p:nvSpPr>
        <p:spPr/>
        <p:txBody>
          <a:bodyPr/>
          <a:lstStyle/>
          <a:p>
            <a:r>
              <a:rPr lang="en-IN" b="1" dirty="0"/>
              <a:t>Percentage of Sales</a:t>
            </a:r>
            <a:endParaRPr lang="en-IN" b="1" dirty="0"/>
          </a:p>
          <a:p>
            <a:pPr lvl="1"/>
            <a:r>
              <a:rPr lang="en-IN" dirty="0"/>
              <a:t>Sales of current year, or next year</a:t>
            </a:r>
            <a:endParaRPr lang="en-IN" dirty="0"/>
          </a:p>
          <a:p>
            <a:pPr lvl="1"/>
            <a:r>
              <a:rPr lang="en-IN" dirty="0"/>
              <a:t>Simple</a:t>
            </a:r>
            <a:endParaRPr lang="en-IN" dirty="0"/>
          </a:p>
          <a:p>
            <a:pPr lvl="1"/>
            <a:r>
              <a:rPr lang="en-IN" dirty="0"/>
              <a:t>Tends to work in the opposite direction</a:t>
            </a:r>
            <a:endParaRPr lang="en-IN" dirty="0"/>
          </a:p>
          <a:p>
            <a:pPr lvl="1"/>
            <a:r>
              <a:rPr lang="en-IN" dirty="0"/>
              <a:t>Does not meet special needs</a:t>
            </a:r>
            <a:endParaRPr lang="en-IN" dirty="0"/>
          </a:p>
          <a:p>
            <a:r>
              <a:rPr lang="en-IN" b="1" dirty="0"/>
              <a:t>Meet the competition</a:t>
            </a:r>
            <a:endParaRPr lang="en-IN" b="1" dirty="0"/>
          </a:p>
          <a:p>
            <a:pPr lvl="1"/>
            <a:r>
              <a:rPr lang="en-IN" dirty="0"/>
              <a:t>Seeks to prevent market share loss</a:t>
            </a:r>
            <a:endParaRPr lang="en-IN" dirty="0"/>
          </a:p>
          <a:p>
            <a:pPr lvl="1"/>
            <a:r>
              <a:rPr lang="en-IN" dirty="0"/>
              <a:t>Highly competitive markets</a:t>
            </a:r>
            <a:endParaRPr lang="en-IN" dirty="0"/>
          </a:p>
          <a:p>
            <a:pPr lvl="1"/>
            <a:r>
              <a:rPr lang="en-IN" dirty="0"/>
              <a:t>Dollars may not be spent efficiently</a:t>
            </a:r>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Chapter Objectives </a:t>
            </a:r>
            <a:r>
              <a:rPr lang="en-IN" sz="2000" b="0" dirty="0"/>
              <a:t>(2 of 2)</a:t>
            </a:r>
            <a:endParaRPr lang="en-IN" sz="2000" b="0" dirty="0"/>
          </a:p>
        </p:txBody>
      </p:sp>
      <p:sp>
        <p:nvSpPr>
          <p:cNvPr id="3" name="Content Placeholder 2"/>
          <p:cNvSpPr>
            <a:spLocks noGrp="1"/>
          </p:cNvSpPr>
          <p:nvPr>
            <p:ph sz="quarter" idx="13"/>
          </p:nvPr>
        </p:nvSpPr>
        <p:spPr/>
        <p:txBody>
          <a:bodyPr/>
          <a:lstStyle/>
          <a:p>
            <a:pPr marL="635" indent="0">
              <a:buNone/>
            </a:pPr>
            <a:r>
              <a:rPr lang="en-IN" b="1" dirty="0">
                <a:solidFill>
                  <a:srgbClr val="007FA3"/>
                </a:solidFill>
              </a:rPr>
              <a:t>4.5</a:t>
            </a:r>
            <a:r>
              <a:rPr lang="en-IN" dirty="0"/>
              <a:t> How do the marketing communications objectives interact with the other elements of an I</a:t>
            </a:r>
            <a:r>
              <a:rPr lang="en-IN" sz="100" dirty="0"/>
              <a:t> </a:t>
            </a:r>
            <a:r>
              <a:rPr lang="en-IN" dirty="0"/>
              <a:t>M</a:t>
            </a:r>
            <a:r>
              <a:rPr lang="en-IN" sz="100" dirty="0"/>
              <a:t> </a:t>
            </a:r>
            <a:r>
              <a:rPr lang="en-IN" dirty="0"/>
              <a:t>C planning process?</a:t>
            </a:r>
            <a:endParaRPr lang="en-IN" dirty="0"/>
          </a:p>
          <a:p>
            <a:pPr marL="635" indent="0">
              <a:buNone/>
            </a:pPr>
            <a:r>
              <a:rPr lang="en-IN" b="1" dirty="0">
                <a:solidFill>
                  <a:srgbClr val="007FA3"/>
                </a:solidFill>
              </a:rPr>
              <a:t>4.6</a:t>
            </a:r>
            <a:r>
              <a:rPr lang="en-IN" dirty="0"/>
              <a:t> How are communications budgets established?</a:t>
            </a:r>
            <a:endParaRPr lang="en-IN" dirty="0"/>
          </a:p>
          <a:p>
            <a:pPr marL="635" indent="0">
              <a:buNone/>
            </a:pPr>
            <a:r>
              <a:rPr lang="en-IN" b="1" dirty="0">
                <a:solidFill>
                  <a:srgbClr val="007FA3"/>
                </a:solidFill>
              </a:rPr>
              <a:t>4.7</a:t>
            </a:r>
            <a:r>
              <a:rPr lang="en-IN" dirty="0"/>
              <a:t> What are the features of an international I</a:t>
            </a:r>
            <a:r>
              <a:rPr lang="en-IN" sz="100" dirty="0"/>
              <a:t> </a:t>
            </a:r>
            <a:r>
              <a:rPr lang="en-IN" dirty="0"/>
              <a:t>M</a:t>
            </a:r>
            <a:r>
              <a:rPr lang="en-IN" sz="100" dirty="0"/>
              <a:t> </a:t>
            </a:r>
            <a:r>
              <a:rPr lang="en-IN" dirty="0"/>
              <a:t>C planning program?</a:t>
            </a:r>
            <a:endParaRPr lang="en-IN"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Types of Budgets </a:t>
            </a:r>
            <a:r>
              <a:rPr lang="en-IN" sz="2000" b="0" dirty="0"/>
              <a:t>(2 of 3)</a:t>
            </a:r>
            <a:endParaRPr lang="en-IN" sz="2000" b="0" dirty="0"/>
          </a:p>
        </p:txBody>
      </p:sp>
      <p:sp>
        <p:nvSpPr>
          <p:cNvPr id="3" name="Content Placeholder 2"/>
          <p:cNvSpPr>
            <a:spLocks noGrp="1"/>
          </p:cNvSpPr>
          <p:nvPr>
            <p:ph sz="quarter" idx="13"/>
          </p:nvPr>
        </p:nvSpPr>
        <p:spPr/>
        <p:txBody>
          <a:bodyPr/>
          <a:lstStyle/>
          <a:p>
            <a:r>
              <a:rPr lang="en-IN" b="1" dirty="0"/>
              <a:t>What we can afford</a:t>
            </a:r>
            <a:endParaRPr lang="en-IN" b="1" dirty="0"/>
          </a:p>
          <a:p>
            <a:pPr lvl="1"/>
            <a:r>
              <a:rPr lang="en-IN" dirty="0"/>
              <a:t>Set after all other items budgeted</a:t>
            </a:r>
            <a:endParaRPr lang="en-IN" dirty="0"/>
          </a:p>
          <a:p>
            <a:pPr lvl="1"/>
            <a:r>
              <a:rPr lang="en-IN" dirty="0"/>
              <a:t>Do not view marketing as important</a:t>
            </a:r>
            <a:endParaRPr lang="en-IN" dirty="0"/>
          </a:p>
          <a:p>
            <a:r>
              <a:rPr lang="en-IN" b="1" dirty="0"/>
              <a:t>Objective and task</a:t>
            </a:r>
            <a:endParaRPr lang="en-IN" b="1" dirty="0"/>
          </a:p>
          <a:p>
            <a:pPr lvl="1"/>
            <a:r>
              <a:rPr lang="en-IN" dirty="0"/>
              <a:t>Budgets determined by objectives</a:t>
            </a:r>
            <a:endParaRPr lang="en-IN" dirty="0"/>
          </a:p>
          <a:p>
            <a:pPr lvl="1"/>
            <a:r>
              <a:rPr lang="en-IN" dirty="0"/>
              <a:t>Best method of budgeting</a:t>
            </a:r>
            <a:endParaRPr lang="en-IN" dirty="0"/>
          </a:p>
          <a:p>
            <a:pPr lvl="1"/>
            <a:r>
              <a:rPr lang="en-IN" dirty="0"/>
              <a:t>Used by 50% of firms</a:t>
            </a:r>
            <a:endParaRPr lang="en-IN"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Types of Budgets </a:t>
            </a:r>
            <a:r>
              <a:rPr lang="en-IN" sz="2000" b="0" dirty="0"/>
              <a:t>(3 of 3)</a:t>
            </a:r>
            <a:endParaRPr lang="en-IN" sz="2000" b="0" dirty="0"/>
          </a:p>
        </p:txBody>
      </p:sp>
      <p:sp>
        <p:nvSpPr>
          <p:cNvPr id="3" name="Content Placeholder 2"/>
          <p:cNvSpPr>
            <a:spLocks noGrp="1"/>
          </p:cNvSpPr>
          <p:nvPr>
            <p:ph sz="quarter" idx="13"/>
          </p:nvPr>
        </p:nvSpPr>
        <p:spPr/>
        <p:txBody>
          <a:bodyPr/>
          <a:lstStyle/>
          <a:p>
            <a:r>
              <a:rPr lang="en-IN" b="1" dirty="0" err="1"/>
              <a:t>Payout</a:t>
            </a:r>
            <a:r>
              <a:rPr lang="en-IN" b="1" dirty="0"/>
              <a:t> planning</a:t>
            </a:r>
            <a:endParaRPr lang="en-IN" b="1" dirty="0"/>
          </a:p>
          <a:p>
            <a:pPr lvl="1"/>
            <a:r>
              <a:rPr lang="en-IN" dirty="0"/>
              <a:t>Ratio—advertising to sales or market share</a:t>
            </a:r>
            <a:endParaRPr lang="en-IN" dirty="0"/>
          </a:p>
          <a:p>
            <a:pPr lvl="1"/>
            <a:r>
              <a:rPr lang="en-IN" dirty="0"/>
              <a:t>Larger percent at product launch</a:t>
            </a:r>
            <a:endParaRPr lang="en-IN" dirty="0"/>
          </a:p>
          <a:p>
            <a:pPr lvl="1"/>
            <a:r>
              <a:rPr lang="en-IN" dirty="0"/>
              <a:t>Lower percent when brand established</a:t>
            </a:r>
            <a:endParaRPr lang="en-IN" dirty="0"/>
          </a:p>
          <a:p>
            <a:pPr lvl="1"/>
            <a:r>
              <a:rPr lang="en-IN" dirty="0"/>
              <a:t>Based on threshold effect</a:t>
            </a:r>
            <a:endParaRPr lang="en-IN" dirty="0"/>
          </a:p>
          <a:p>
            <a:r>
              <a:rPr lang="en-IN" b="1" dirty="0"/>
              <a:t>Quantitative models</a:t>
            </a:r>
            <a:endParaRPr lang="en-IN" b="1" dirty="0"/>
          </a:p>
          <a:p>
            <a:pPr lvl="1"/>
            <a:r>
              <a:rPr lang="en-IN" dirty="0"/>
              <a:t>Computer simulations</a:t>
            </a:r>
            <a:endParaRPr lang="en-IN" dirty="0"/>
          </a:p>
          <a:p>
            <a:pPr lvl="1"/>
            <a:r>
              <a:rPr lang="en-IN" dirty="0"/>
              <a:t>Develop models based on historical data</a:t>
            </a:r>
            <a:endParaRPr lang="en-IN"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a:t>
            </a:r>
            <a:r>
              <a:rPr lang="en-IN" sz="100" dirty="0"/>
              <a:t> </a:t>
            </a:r>
            <a:r>
              <a:rPr lang="en-IN" dirty="0"/>
              <a:t>M</a:t>
            </a:r>
            <a:r>
              <a:rPr lang="en-IN" sz="100" dirty="0"/>
              <a:t> </a:t>
            </a:r>
            <a:r>
              <a:rPr lang="en-IN" dirty="0"/>
              <a:t>C Components</a:t>
            </a:r>
            <a:endParaRPr lang="en-IN" dirty="0"/>
          </a:p>
        </p:txBody>
      </p:sp>
      <p:sp>
        <p:nvSpPr>
          <p:cNvPr id="3" name="Content Placeholder 2"/>
          <p:cNvSpPr>
            <a:spLocks noGrp="1"/>
          </p:cNvSpPr>
          <p:nvPr>
            <p:ph sz="quarter" idx="13"/>
          </p:nvPr>
        </p:nvSpPr>
        <p:spPr/>
        <p:txBody>
          <a:bodyPr/>
          <a:lstStyle/>
          <a:p>
            <a:r>
              <a:rPr lang="en-IN" dirty="0"/>
              <a:t>More than traditional advertising</a:t>
            </a:r>
            <a:endParaRPr lang="en-IN" dirty="0"/>
          </a:p>
          <a:p>
            <a:r>
              <a:rPr lang="en-IN" dirty="0"/>
              <a:t>Trade promotions</a:t>
            </a:r>
            <a:endParaRPr lang="en-IN" dirty="0"/>
          </a:p>
          <a:p>
            <a:r>
              <a:rPr lang="en-IN" dirty="0"/>
              <a:t>Consumer promotions</a:t>
            </a:r>
            <a:endParaRPr lang="en-IN" dirty="0"/>
          </a:p>
          <a:p>
            <a:r>
              <a:rPr lang="en-IN" dirty="0"/>
              <a:t>Retailer promotions</a:t>
            </a:r>
            <a:endParaRPr lang="en-IN" dirty="0"/>
          </a:p>
          <a:p>
            <a:r>
              <a:rPr lang="en-IN" dirty="0"/>
              <a:t>Media advertising</a:t>
            </a:r>
            <a:endParaRPr lang="en-IN"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International Implications</a:t>
            </a:r>
            <a:endParaRPr lang="en-IN" dirty="0"/>
          </a:p>
        </p:txBody>
      </p:sp>
      <p:sp>
        <p:nvSpPr>
          <p:cNvPr id="3" name="Content Placeholder 2"/>
          <p:cNvSpPr>
            <a:spLocks noGrp="1"/>
          </p:cNvSpPr>
          <p:nvPr>
            <p:ph sz="quarter" idx="13"/>
          </p:nvPr>
        </p:nvSpPr>
        <p:spPr/>
        <p:txBody>
          <a:bodyPr/>
          <a:lstStyle/>
          <a:p>
            <a:r>
              <a:rPr lang="en-IN" dirty="0"/>
              <a:t>Globally integrated marketing communications (G</a:t>
            </a:r>
            <a:r>
              <a:rPr lang="en-IN" sz="100" dirty="0"/>
              <a:t> </a:t>
            </a:r>
            <a:r>
              <a:rPr lang="en-IN" dirty="0"/>
              <a:t>I</a:t>
            </a:r>
            <a:r>
              <a:rPr lang="en-IN" sz="100" dirty="0"/>
              <a:t> </a:t>
            </a:r>
            <a:r>
              <a:rPr lang="en-IN" dirty="0"/>
              <a:t>M</a:t>
            </a:r>
            <a:r>
              <a:rPr lang="en-IN" sz="100" dirty="0"/>
              <a:t> </a:t>
            </a:r>
            <a:r>
              <a:rPr lang="en-IN" dirty="0"/>
              <a:t>C) programs vital for international firms</a:t>
            </a:r>
            <a:endParaRPr lang="en-IN" dirty="0"/>
          </a:p>
          <a:p>
            <a:r>
              <a:rPr lang="en-IN" dirty="0"/>
              <a:t>Tailor messages to fit country’s language and culture</a:t>
            </a:r>
            <a:endParaRPr lang="en-IN" dirty="0"/>
          </a:p>
          <a:p>
            <a:r>
              <a:rPr lang="en-IN" dirty="0"/>
              <a:t>Brand names, marketing ideas, ad campaigns do not always translate correctly</a:t>
            </a:r>
            <a:endParaRPr lang="en-IN" dirty="0"/>
          </a:p>
          <a:p>
            <a:r>
              <a:rPr lang="en-IN" dirty="0"/>
              <a:t>Essential to understand the international market</a:t>
            </a:r>
            <a:endParaRPr lang="en-IN"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000" dirty="0"/>
              <a:t>Figure 4.9: Successful Globally Integrated Marketing Communication Tactics</a:t>
            </a:r>
            <a:endParaRPr lang="en-IN" sz="3000" dirty="0"/>
          </a:p>
        </p:txBody>
      </p:sp>
      <p:sp>
        <p:nvSpPr>
          <p:cNvPr id="3" name="Content Placeholder 2"/>
          <p:cNvSpPr>
            <a:spLocks noGrp="1"/>
          </p:cNvSpPr>
          <p:nvPr>
            <p:ph sz="quarter" idx="13"/>
          </p:nvPr>
        </p:nvSpPr>
        <p:spPr/>
        <p:txBody>
          <a:bodyPr/>
          <a:lstStyle/>
          <a:p>
            <a:r>
              <a:rPr lang="en-IN" dirty="0"/>
              <a:t>Understand the international market</a:t>
            </a:r>
            <a:endParaRPr lang="en-IN" dirty="0"/>
          </a:p>
          <a:p>
            <a:r>
              <a:rPr lang="en-IN" dirty="0"/>
              <a:t>Create a borderless marketing plan</a:t>
            </a:r>
            <a:endParaRPr lang="en-IN" dirty="0"/>
          </a:p>
          <a:p>
            <a:r>
              <a:rPr lang="en-IN" dirty="0"/>
              <a:t>Think globally but act locally</a:t>
            </a:r>
            <a:endParaRPr lang="en-IN" dirty="0"/>
          </a:p>
          <a:p>
            <a:r>
              <a:rPr lang="en-IN" dirty="0"/>
              <a:t>Local partnerships</a:t>
            </a:r>
            <a:endParaRPr lang="en-IN" dirty="0"/>
          </a:p>
          <a:p>
            <a:r>
              <a:rPr lang="en-IN" dirty="0"/>
              <a:t>Communication segmentation strategies</a:t>
            </a:r>
            <a:endParaRPr lang="en-IN" dirty="0"/>
          </a:p>
          <a:p>
            <a:r>
              <a:rPr lang="en-IN" dirty="0"/>
              <a:t>Market communications analysis</a:t>
            </a:r>
            <a:endParaRPr lang="en-IN" dirty="0"/>
          </a:p>
          <a:p>
            <a:r>
              <a:rPr lang="en-IN" dirty="0"/>
              <a:t>Solid communications objectives</a:t>
            </a:r>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Chapter Overview</a:t>
            </a:r>
            <a:endParaRPr lang="en-IN" dirty="0"/>
          </a:p>
        </p:txBody>
      </p:sp>
      <p:sp>
        <p:nvSpPr>
          <p:cNvPr id="3" name="Content Placeholder 2"/>
          <p:cNvSpPr>
            <a:spLocks noGrp="1"/>
          </p:cNvSpPr>
          <p:nvPr>
            <p:ph sz="quarter" idx="13"/>
          </p:nvPr>
        </p:nvSpPr>
        <p:spPr/>
        <p:txBody>
          <a:bodyPr/>
          <a:lstStyle/>
          <a:p>
            <a:r>
              <a:rPr lang="en-IN" dirty="0">
                <a:highlight>
                  <a:srgbClr val="FFFF00"/>
                </a:highlight>
              </a:rPr>
              <a:t>The I</a:t>
            </a:r>
            <a:r>
              <a:rPr lang="en-IN" sz="100" dirty="0">
                <a:highlight>
                  <a:srgbClr val="FFFF00"/>
                </a:highlight>
              </a:rPr>
              <a:t> </a:t>
            </a:r>
            <a:r>
              <a:rPr lang="en-IN" dirty="0">
                <a:highlight>
                  <a:srgbClr val="FFFF00"/>
                </a:highlight>
              </a:rPr>
              <a:t>M</a:t>
            </a:r>
            <a:r>
              <a:rPr lang="en-IN" sz="100" dirty="0">
                <a:highlight>
                  <a:srgbClr val="FFFF00"/>
                </a:highlight>
              </a:rPr>
              <a:t> </a:t>
            </a:r>
            <a:r>
              <a:rPr lang="en-IN" dirty="0">
                <a:highlight>
                  <a:srgbClr val="FFFF00"/>
                </a:highlight>
              </a:rPr>
              <a:t>C planning process</a:t>
            </a:r>
            <a:endParaRPr lang="en-IN" dirty="0">
              <a:highlight>
                <a:srgbClr val="FFFF00"/>
              </a:highlight>
            </a:endParaRPr>
          </a:p>
          <a:p>
            <a:r>
              <a:rPr lang="en-IN" dirty="0">
                <a:highlight>
                  <a:srgbClr val="FFFF00"/>
                </a:highlight>
              </a:rPr>
              <a:t>Communications research</a:t>
            </a:r>
            <a:endParaRPr lang="en-IN" dirty="0">
              <a:highlight>
                <a:srgbClr val="FFFF00"/>
              </a:highlight>
            </a:endParaRPr>
          </a:p>
          <a:p>
            <a:pPr lvl="1"/>
            <a:r>
              <a:rPr lang="en-IN" dirty="0">
                <a:highlight>
                  <a:srgbClr val="FFFF00"/>
                </a:highlight>
              </a:rPr>
              <a:t>Target markets</a:t>
            </a:r>
            <a:endParaRPr lang="en-IN" dirty="0">
              <a:highlight>
                <a:srgbClr val="FFFF00"/>
              </a:highlight>
            </a:endParaRPr>
          </a:p>
          <a:p>
            <a:pPr lvl="1"/>
            <a:r>
              <a:rPr lang="en-IN" dirty="0">
                <a:highlight>
                  <a:srgbClr val="FFFF00"/>
                </a:highlight>
              </a:rPr>
              <a:t>Positioning strategies</a:t>
            </a:r>
            <a:endParaRPr lang="en-IN" dirty="0">
              <a:highlight>
                <a:srgbClr val="FFFF00"/>
              </a:highlight>
            </a:endParaRPr>
          </a:p>
          <a:p>
            <a:pPr lvl="1"/>
            <a:r>
              <a:rPr lang="en-IN" dirty="0">
                <a:highlight>
                  <a:srgbClr val="FFFF00"/>
                </a:highlight>
              </a:rPr>
              <a:t>Communications objectives</a:t>
            </a:r>
            <a:endParaRPr lang="en-IN" dirty="0">
              <a:highlight>
                <a:srgbClr val="FFFF00"/>
              </a:highlight>
            </a:endParaRPr>
          </a:p>
          <a:p>
            <a:r>
              <a:rPr lang="en-IN" dirty="0"/>
              <a:t>Communications budgeting</a:t>
            </a:r>
            <a:endParaRPr lang="en-IN" dirty="0"/>
          </a:p>
          <a:p>
            <a:r>
              <a:rPr lang="en-IN" dirty="0"/>
              <a:t>International I</a:t>
            </a:r>
            <a:r>
              <a:rPr lang="en-IN" sz="100" dirty="0"/>
              <a:t> </a:t>
            </a:r>
            <a:r>
              <a:rPr lang="en-IN" dirty="0"/>
              <a:t>M</a:t>
            </a:r>
            <a:r>
              <a:rPr lang="en-IN" sz="100" dirty="0"/>
              <a:t> </a:t>
            </a:r>
            <a:r>
              <a:rPr lang="en-IN" dirty="0"/>
              <a:t>C planning</a:t>
            </a:r>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Co-Marketing and I</a:t>
            </a:r>
            <a:r>
              <a:rPr lang="en-IN" sz="100" dirty="0"/>
              <a:t> </a:t>
            </a:r>
            <a:r>
              <a:rPr lang="en-IN" dirty="0"/>
              <a:t>M</a:t>
            </a:r>
            <a:r>
              <a:rPr lang="en-IN" sz="100" dirty="0"/>
              <a:t> </a:t>
            </a:r>
            <a:r>
              <a:rPr lang="en-IN" dirty="0"/>
              <a:t>C Planning</a:t>
            </a:r>
            <a:endParaRPr lang="en-IN" dirty="0"/>
          </a:p>
        </p:txBody>
      </p:sp>
      <p:sp>
        <p:nvSpPr>
          <p:cNvPr id="3" name="Content Placeholder 2"/>
          <p:cNvSpPr>
            <a:spLocks noGrp="1"/>
          </p:cNvSpPr>
          <p:nvPr>
            <p:ph sz="quarter" idx="13"/>
          </p:nvPr>
        </p:nvSpPr>
        <p:spPr/>
        <p:txBody>
          <a:bodyPr/>
          <a:lstStyle/>
          <a:p>
            <a:r>
              <a:rPr lang="en-IN" dirty="0"/>
              <a:t>Joining to sell separate but related products</a:t>
            </a:r>
            <a:endParaRPr lang="en-IN" dirty="0"/>
          </a:p>
          <a:p>
            <a:r>
              <a:rPr lang="en-IN" dirty="0"/>
              <a:t>Examples:</a:t>
            </a:r>
            <a:endParaRPr lang="en-IN" dirty="0"/>
          </a:p>
          <a:p>
            <a:pPr lvl="1"/>
            <a:r>
              <a:rPr lang="en-IN" dirty="0"/>
              <a:t>T-Mobile and Netflix</a:t>
            </a:r>
            <a:endParaRPr lang="en-IN" dirty="0"/>
          </a:p>
          <a:p>
            <a:pPr lvl="1"/>
            <a:r>
              <a:rPr lang="en-IN" dirty="0"/>
              <a:t>Capitol One and Hotels.com</a:t>
            </a:r>
            <a:endParaRPr lang="en-IN" dirty="0"/>
          </a:p>
          <a:p>
            <a:r>
              <a:rPr lang="en-IN" dirty="0"/>
              <a:t>All planners must address every step in the process</a:t>
            </a:r>
            <a:endParaRPr lang="en-IN" dirty="0"/>
          </a:p>
        </p:txBody>
      </p:sp>
      <p:pic>
        <p:nvPicPr>
          <p:cNvPr id="6" name="Content Placeholder 5" descr="A photo shows a person using a mobile phone to look at a news application."/>
          <p:cNvPicPr>
            <a:picLocks noGrp="1" noChangeAspect="1"/>
          </p:cNvPicPr>
          <p:nvPr>
            <p:ph sz="quarter" idx="14"/>
          </p:nvPr>
        </p:nvPicPr>
        <p:blipFill>
          <a:blip r:embed="rId1"/>
          <a:stretch>
            <a:fillRect/>
          </a:stretch>
        </p:blipFill>
        <p:spPr>
          <a:xfrm>
            <a:off x="4694238" y="1552575"/>
            <a:ext cx="3992562" cy="262064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a:t>Figure 4.1: The I</a:t>
            </a:r>
            <a:r>
              <a:rPr lang="en-IN" sz="100" dirty="0"/>
              <a:t> </a:t>
            </a:r>
            <a:r>
              <a:rPr lang="en-IN" sz="3200" dirty="0"/>
              <a:t>M</a:t>
            </a:r>
            <a:r>
              <a:rPr lang="en-IN" sz="100" dirty="0"/>
              <a:t> </a:t>
            </a:r>
            <a:r>
              <a:rPr lang="en-IN" sz="3200" dirty="0"/>
              <a:t>C Planning Process</a:t>
            </a:r>
            <a:endParaRPr lang="en-IN" sz="3200" dirty="0"/>
          </a:p>
        </p:txBody>
      </p:sp>
      <p:pic>
        <p:nvPicPr>
          <p:cNvPr id="5" name="Content Placeholder 4" descr="A flow diagram shows the I M C planning process. For long description in Notes pane, press F6."/>
          <p:cNvPicPr>
            <a:picLocks noGrp="1" noChangeAspect="1"/>
          </p:cNvPicPr>
          <p:nvPr>
            <p:ph sz="quarter" idx="13"/>
          </p:nvPr>
        </p:nvPicPr>
        <p:blipFill>
          <a:blip r:embed="rId1"/>
          <a:stretch>
            <a:fillRect/>
          </a:stretch>
        </p:blipFill>
        <p:spPr>
          <a:xfrm>
            <a:off x="592554" y="1974939"/>
            <a:ext cx="7962066" cy="382252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Communications Research</a:t>
            </a:r>
            <a:endParaRPr lang="en-IN" dirty="0"/>
          </a:p>
        </p:txBody>
      </p:sp>
      <p:sp>
        <p:nvSpPr>
          <p:cNvPr id="3" name="Content Placeholder 2"/>
          <p:cNvSpPr>
            <a:spLocks noGrp="1"/>
          </p:cNvSpPr>
          <p:nvPr>
            <p:ph sz="quarter" idx="13"/>
          </p:nvPr>
        </p:nvSpPr>
        <p:spPr>
          <a:xfrm>
            <a:off x="457200" y="1507622"/>
            <a:ext cx="8232775" cy="4924709"/>
          </a:xfrm>
        </p:spPr>
        <p:txBody>
          <a:bodyPr/>
          <a:lstStyle/>
          <a:p>
            <a:pPr>
              <a:spcBef>
                <a:spcPts val="1000"/>
              </a:spcBef>
            </a:pPr>
            <a:r>
              <a:rPr lang="en-IN" b="1" dirty="0"/>
              <a:t>Product-specific research</a:t>
            </a:r>
            <a:endParaRPr lang="en-IN" b="1" dirty="0"/>
          </a:p>
          <a:p>
            <a:pPr lvl="1"/>
            <a:r>
              <a:rPr lang="en-IN" dirty="0"/>
              <a:t>Desirable features</a:t>
            </a:r>
            <a:endParaRPr lang="en-IN" dirty="0"/>
          </a:p>
          <a:p>
            <a:pPr lvl="1"/>
            <a:r>
              <a:rPr lang="en-IN" dirty="0"/>
              <a:t>Key selling points</a:t>
            </a:r>
            <a:endParaRPr lang="en-IN" dirty="0"/>
          </a:p>
          <a:p>
            <a:pPr>
              <a:spcBef>
                <a:spcPts val="1000"/>
              </a:spcBef>
            </a:pPr>
            <a:r>
              <a:rPr lang="en-IN" b="1" dirty="0"/>
              <a:t>Consumer-oriented research</a:t>
            </a:r>
            <a:endParaRPr lang="en-IN" b="1" dirty="0"/>
          </a:p>
          <a:p>
            <a:pPr lvl="1"/>
            <a:r>
              <a:rPr lang="en-IN" dirty="0"/>
              <a:t>Context of product use</a:t>
            </a:r>
            <a:endParaRPr lang="en-IN" dirty="0"/>
          </a:p>
          <a:p>
            <a:pPr lvl="1"/>
            <a:r>
              <a:rPr lang="en-IN" dirty="0"/>
              <a:t>Anthropological approach</a:t>
            </a:r>
            <a:endParaRPr lang="en-IN" dirty="0"/>
          </a:p>
          <a:p>
            <a:pPr lvl="1"/>
            <a:r>
              <a:rPr lang="en-IN" dirty="0"/>
              <a:t>Sociological analysis</a:t>
            </a:r>
            <a:endParaRPr lang="en-IN" dirty="0"/>
          </a:p>
          <a:p>
            <a:pPr lvl="1"/>
            <a:r>
              <a:rPr lang="en-IN" dirty="0"/>
              <a:t>Psychological motives</a:t>
            </a:r>
            <a:endParaRPr lang="en-IN" dirty="0"/>
          </a:p>
          <a:p>
            <a:pPr>
              <a:spcBef>
                <a:spcPts val="1000"/>
              </a:spcBef>
            </a:pPr>
            <a:r>
              <a:rPr lang="en-IN" b="1" dirty="0"/>
              <a:t>Target-market research</a:t>
            </a:r>
            <a:endParaRPr lang="en-IN" b="1" dirty="0"/>
          </a:p>
          <a:p>
            <a:pPr lvl="1"/>
            <a:r>
              <a:rPr lang="en-IN" dirty="0"/>
              <a:t>Identifies recipients of communications campaign</a:t>
            </a:r>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a:t>Tests to Determine Viability of Market Segment</a:t>
            </a:r>
            <a:endParaRPr lang="en-IN" sz="3200" dirty="0"/>
          </a:p>
        </p:txBody>
      </p:sp>
      <p:sp>
        <p:nvSpPr>
          <p:cNvPr id="3" name="Content Placeholder 2"/>
          <p:cNvSpPr>
            <a:spLocks noGrp="1"/>
          </p:cNvSpPr>
          <p:nvPr>
            <p:ph sz="quarter" idx="13"/>
          </p:nvPr>
        </p:nvSpPr>
        <p:spPr/>
        <p:txBody>
          <a:bodyPr/>
          <a:lstStyle/>
          <a:p>
            <a:r>
              <a:rPr lang="en-IN" dirty="0"/>
              <a:t>Individuals or businesses within the segment are homogeneous</a:t>
            </a:r>
            <a:endParaRPr lang="en-IN" dirty="0"/>
          </a:p>
          <a:p>
            <a:r>
              <a:rPr lang="en-IN" dirty="0"/>
              <a:t>Market segment is:</a:t>
            </a:r>
            <a:endParaRPr lang="en-IN" dirty="0"/>
          </a:p>
          <a:p>
            <a:pPr lvl="1"/>
            <a:r>
              <a:rPr lang="en-IN" dirty="0"/>
              <a:t>different from the population as a whole and distinct from other market segments</a:t>
            </a:r>
            <a:endParaRPr lang="en-IN" dirty="0"/>
          </a:p>
          <a:p>
            <a:pPr lvl="1"/>
            <a:r>
              <a:rPr lang="en-IN" dirty="0"/>
              <a:t>large enough to be financially viable to target with a marketing campaign</a:t>
            </a:r>
            <a:endParaRPr lang="en-IN" dirty="0"/>
          </a:p>
          <a:p>
            <a:pPr lvl="1"/>
            <a:r>
              <a:rPr lang="en-IN" dirty="0"/>
              <a:t>reachable through some type of media or marketing communications channel</a:t>
            </a:r>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200" dirty="0"/>
              <a:t>Figure 4.2: Methods of Segmenting Consumer Markets</a:t>
            </a:r>
            <a:endParaRPr lang="en-IN" sz="3200" dirty="0"/>
          </a:p>
        </p:txBody>
      </p:sp>
      <p:pic>
        <p:nvPicPr>
          <p:cNvPr id="7" name="Content Placeholder 6" descr="An advertisement for Piccadilly, showing a person chopping vegetables. The title reads local pride made fresh."/>
          <p:cNvPicPr>
            <a:picLocks noGrp="1" noChangeAspect="1"/>
          </p:cNvPicPr>
          <p:nvPr>
            <p:ph sz="quarter" idx="15"/>
          </p:nvPr>
        </p:nvPicPr>
        <p:blipFill>
          <a:blip r:embed="rId1"/>
          <a:stretch>
            <a:fillRect/>
          </a:stretch>
        </p:blipFill>
        <p:spPr>
          <a:xfrm>
            <a:off x="537054" y="1537191"/>
            <a:ext cx="8069891" cy="2254205"/>
          </a:xfrm>
          <a:prstGeom prst="rect">
            <a:avLst/>
          </a:prstGeom>
        </p:spPr>
      </p:pic>
      <p:sp>
        <p:nvSpPr>
          <p:cNvPr id="3" name="Content Placeholder 2"/>
          <p:cNvSpPr>
            <a:spLocks noGrp="1"/>
          </p:cNvSpPr>
          <p:nvPr>
            <p:ph sz="quarter" idx="13"/>
          </p:nvPr>
        </p:nvSpPr>
        <p:spPr>
          <a:xfrm>
            <a:off x="457200" y="4015937"/>
            <a:ext cx="3171825" cy="2258739"/>
          </a:xfrm>
        </p:spPr>
        <p:txBody>
          <a:bodyPr/>
          <a:lstStyle/>
          <a:p>
            <a:r>
              <a:rPr lang="en-IN" dirty="0"/>
              <a:t>Demographics</a:t>
            </a:r>
            <a:endParaRPr lang="en-IN" dirty="0"/>
          </a:p>
          <a:p>
            <a:r>
              <a:rPr lang="en-IN" dirty="0"/>
              <a:t>Psychographics</a:t>
            </a:r>
            <a:endParaRPr lang="en-IN" dirty="0"/>
          </a:p>
          <a:p>
            <a:r>
              <a:rPr lang="en-IN" dirty="0"/>
              <a:t>Generations</a:t>
            </a:r>
            <a:endParaRPr lang="en-IN" dirty="0"/>
          </a:p>
          <a:p>
            <a:r>
              <a:rPr lang="en-IN" dirty="0"/>
              <a:t>Geographic</a:t>
            </a:r>
            <a:endParaRPr lang="en-IN" dirty="0"/>
          </a:p>
        </p:txBody>
      </p:sp>
      <p:sp>
        <p:nvSpPr>
          <p:cNvPr id="4" name="Content Placeholder 3"/>
          <p:cNvSpPr>
            <a:spLocks noGrp="1"/>
          </p:cNvSpPr>
          <p:nvPr>
            <p:ph sz="quarter" idx="14"/>
          </p:nvPr>
        </p:nvSpPr>
        <p:spPr>
          <a:xfrm>
            <a:off x="4114800" y="4015937"/>
            <a:ext cx="3736427" cy="2258739"/>
          </a:xfrm>
        </p:spPr>
        <p:txBody>
          <a:bodyPr/>
          <a:lstStyle/>
          <a:p>
            <a:r>
              <a:rPr lang="en-IN" dirty="0"/>
              <a:t>Geodemographics</a:t>
            </a:r>
            <a:endParaRPr lang="en-IN" dirty="0"/>
          </a:p>
          <a:p>
            <a:r>
              <a:rPr lang="en-IN" dirty="0"/>
              <a:t>Benefits</a:t>
            </a:r>
            <a:endParaRPr lang="en-IN" dirty="0"/>
          </a:p>
          <a:p>
            <a:r>
              <a:rPr lang="en-IN" dirty="0"/>
              <a:t>Usage</a:t>
            </a:r>
            <a:endParaRPr lang="en-IN" dirty="0"/>
          </a:p>
        </p:txBody>
      </p:sp>
    </p:spTree>
  </p:cSld>
  <p:clrMapOvr>
    <a:masterClrMapping/>
  </p:clrMapOvr>
</p:sld>
</file>

<file path=ppt/theme/theme1.xml><?xml version="1.0" encoding="utf-8"?>
<a:theme xmlns:a="http://schemas.openxmlformats.org/drawingml/2006/main" name="USH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USHE_slide options">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6775</Words>
  <Application>WPS Presentation</Application>
  <PresentationFormat>On-screen Show (4:3)</PresentationFormat>
  <Paragraphs>274</Paragraphs>
  <Slides>34</Slides>
  <Notes>32</Notes>
  <HiddenSlides>0</HiddenSlides>
  <MMClips>0</MMClips>
  <ScaleCrop>false</ScaleCrop>
  <HeadingPairs>
    <vt:vector size="6" baseType="variant">
      <vt:variant>
        <vt:lpstr>已用的字体</vt:lpstr>
      </vt:variant>
      <vt:variant>
        <vt:i4>18</vt:i4>
      </vt:variant>
      <vt:variant>
        <vt:lpstr>主题</vt:lpstr>
      </vt:variant>
      <vt:variant>
        <vt:i4>2</vt:i4>
      </vt:variant>
      <vt:variant>
        <vt:lpstr>幻灯片标题</vt:lpstr>
      </vt:variant>
      <vt:variant>
        <vt:i4>34</vt:i4>
      </vt:variant>
    </vt:vector>
  </HeadingPairs>
  <TitlesOfParts>
    <vt:vector size="54" baseType="lpstr">
      <vt:lpstr>Arial</vt:lpstr>
      <vt:lpstr>SimSun</vt:lpstr>
      <vt:lpstr>Wingdings</vt:lpstr>
      <vt:lpstr>Arial</vt:lpstr>
      <vt:lpstr>Times New Roman</vt:lpstr>
      <vt:lpstr>Noto Sans Symbols</vt:lpstr>
      <vt:lpstr>Segoe Print</vt:lpstr>
      <vt:lpstr>Verdana</vt:lpstr>
      <vt:lpstr>Verdana</vt:lpstr>
      <vt:lpstr>Calibri</vt:lpstr>
      <vt:lpstr>Microsoft YaHei</vt:lpstr>
      <vt:lpstr>Arial Unicode MS</vt:lpstr>
      <vt:lpstr>Times New Roman</vt:lpstr>
      <vt:lpstr>FrutigerLTPro-Roman</vt:lpstr>
      <vt:lpstr>MS Mincho</vt:lpstr>
      <vt:lpstr>Symbol</vt:lpstr>
      <vt:lpstr>Cambria</vt:lpstr>
      <vt:lpstr>Yu Gothic UI</vt:lpstr>
      <vt:lpstr>USHE</vt:lpstr>
      <vt:lpstr>USHE_slide options</vt:lpstr>
      <vt:lpstr>Integrated Advertising, Promotion, and Marketing Communications</vt:lpstr>
      <vt:lpstr>Chapter Objectives (1 of 2)</vt:lpstr>
      <vt:lpstr>Chapter Objectives (2 of 2)</vt:lpstr>
      <vt:lpstr>Chapter Overview</vt:lpstr>
      <vt:lpstr>Co-Marketing and I M C Planning</vt:lpstr>
      <vt:lpstr>Figure 4.1: The I M C Planning Process</vt:lpstr>
      <vt:lpstr>Communications Research</vt:lpstr>
      <vt:lpstr>Tests to Determine Viability of Market Segment</vt:lpstr>
      <vt:lpstr>Figure 4.2: Methods of Segmenting Consumer Markets</vt:lpstr>
      <vt:lpstr>Segments Based on Demographics: Gender</vt:lpstr>
      <vt:lpstr>Segments Based on Demographics: Age</vt:lpstr>
      <vt:lpstr>Questions to Consider (1 of 2)</vt:lpstr>
      <vt:lpstr>Income</vt:lpstr>
      <vt:lpstr>Ethnicity</vt:lpstr>
      <vt:lpstr>Psychographics</vt:lpstr>
      <vt:lpstr>The V A L S Typology</vt:lpstr>
      <vt:lpstr>Segmentation by Geographic Area</vt:lpstr>
      <vt:lpstr>Geodemographic Segmentation</vt:lpstr>
      <vt:lpstr>Benefit Segmentation</vt:lpstr>
      <vt:lpstr>Usage Segmentation</vt:lpstr>
      <vt:lpstr>Business-to-Business Market Segmentation</vt:lpstr>
      <vt:lpstr>Figure 4.5: Methods of Segmenting Business-to-Business Markets</vt:lpstr>
      <vt:lpstr>Product Positioning</vt:lpstr>
      <vt:lpstr>Figure 4.6: Product Positioning Approaches</vt:lpstr>
      <vt:lpstr>Questions to Consider (2 of 2)</vt:lpstr>
      <vt:lpstr>Other Elements of Positioning</vt:lpstr>
      <vt:lpstr>Marketing Communication Objectives</vt:lpstr>
      <vt:lpstr>Figure 4.7: Levels of I M C Objectives</vt:lpstr>
      <vt:lpstr>Types of Budgets (1 of 3)</vt:lpstr>
      <vt:lpstr>Types of Budgets (2 of 3)</vt:lpstr>
      <vt:lpstr>Types of Budgets (3 of 3)</vt:lpstr>
      <vt:lpstr>I M C Components</vt:lpstr>
      <vt:lpstr>International Implications</vt:lpstr>
      <vt:lpstr>Figure 4.9: Successful Globally Integrated Marketing Communication Tactics</vt:lpstr>
    </vt:vector>
  </TitlesOfParts>
  <Company>Pearson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Integrated Advertising, Promotion, and Marketing Communications, Ninth Edition, Chapter 4, The I M C Planning Process</dc:title>
  <dc:creator>Clow/Baack</dc:creator>
  <cp:keywords>Integrated Advertising, Promotion, and Marketing Communications</cp:keywords>
  <dc:description>Long description alt-text is inserted in the notes pane.</dc:description>
  <dc:subject>BusPub</dc:subject>
  <cp:lastModifiedBy>Syed Hassan</cp:lastModifiedBy>
  <cp:revision>755</cp:revision>
  <dcterms:created xsi:type="dcterms:W3CDTF">2024-04-02T12:24:29Z</dcterms:created>
  <dcterms:modified xsi:type="dcterms:W3CDTF">2024-04-02T15:57:05Z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D1F90D52B85143288AE06F4CE12EEED3_12</vt:lpwstr>
  </property>
  <property fmtid="{D5CDD505-2E9C-101B-9397-08002B2CF9AE}" pid="3" name="KSOProductBuildVer">
    <vt:lpwstr>1033-12.2.0.13489</vt:lpwstr>
  </property>
</Properties>
</file>